
<file path=[Content_Types].xml><?xml version="1.0" encoding="utf-8"?>
<Types xmlns="http://schemas.openxmlformats.org/package/2006/content-types">
  <Default Extension="gif" ContentType="image/gif"/>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3E6B98C-0007-4E29-B830-EDCDE92D72FE}">
  <a:tblStyle styleId="{93E6B98C-0007-4E29-B830-EDCDE92D72FE}"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816" y="12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g111a437b12b_0_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5" name="Google Shape;105;g111a437b12b_0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g111a437b12b_0_1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1" name="Google Shape;111;g111a437b12b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g111a437b12b_0_2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7" name="Google Shape;117;g111a437b12b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g111a437b12b_0_2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3" name="Google Shape;123;g111a437b12b_0_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111a437b12b_0_3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9" name="Google Shape;129;g111a437b12b_0_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g111a437b12b_0_4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5" name="Google Shape;135;g111a437b12b_0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g111a437b12b_0_4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g111a437b12b_0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g111a437b12b_0_5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7" name="Google Shape;147;g111a437b12b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g111a437b12b_0_6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3" name="Google Shape;153;g111a437b12b_0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g111a437b12b_0_7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9" name="Google Shape;159;g111a437b12b_0_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266352764e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266352764e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g111a437b12b_0_7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 name="Google Shape;165;g111a437b12b_0_7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g111a437b12b_0_8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1" name="Google Shape;171;g111a437b12b_0_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g111a437b12b_0_9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7" name="Google Shape;177;g111a437b12b_0_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g111a437b12b_0_9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3" name="Google Shape;183;g111a437b12b_0_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g111a437b12b_0_11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9" name="Google Shape;189;g111a437b12b_0_1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g111a437b12b_0_10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5" name="Google Shape;195;g111a437b12b_0_1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Google Shape;200;g111a437b12b_0_10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1" name="Google Shape;201;g111a437b12b_0_1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g111a437b12b_0_13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7" name="Google Shape;207;g111a437b12b_0_1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g111a437b12b_0_11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3" name="Google Shape;213;g111a437b12b_0_1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g111a437b12b_0_12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9" name="Google Shape;219;g111a437b12b_0_1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111a437b12b_0_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111a437b12b_0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Google Shape;224;g111a437b12b_0_13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5" name="Google Shape;225;g111a437b12b_0_1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g111a437b12b_0_14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1" name="Google Shape;231;g111a437b12b_0_1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g111a437b12b_0_15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7" name="Google Shape;237;g111a437b12b_0_15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
        <p:cNvGrpSpPr/>
        <p:nvPr/>
      </p:nvGrpSpPr>
      <p:grpSpPr>
        <a:xfrm>
          <a:off x="0" y="0"/>
          <a:ext cx="0" cy="0"/>
          <a:chOff x="0" y="0"/>
          <a:chExt cx="0" cy="0"/>
        </a:xfrm>
      </p:grpSpPr>
      <p:sp>
        <p:nvSpPr>
          <p:cNvPr id="242" name="Google Shape;242;g111a437b12b_0_14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3" name="Google Shape;243;g111a437b12b_0_1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
        <p:cNvGrpSpPr/>
        <p:nvPr/>
      </p:nvGrpSpPr>
      <p:grpSpPr>
        <a:xfrm>
          <a:off x="0" y="0"/>
          <a:ext cx="0" cy="0"/>
          <a:chOff x="0" y="0"/>
          <a:chExt cx="0" cy="0"/>
        </a:xfrm>
      </p:grpSpPr>
      <p:sp>
        <p:nvSpPr>
          <p:cNvPr id="248" name="Google Shape;248;g111a437b12b_0_16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9" name="Google Shape;249;g111a437b12b_0_1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3"/>
        <p:cNvGrpSpPr/>
        <p:nvPr/>
      </p:nvGrpSpPr>
      <p:grpSpPr>
        <a:xfrm>
          <a:off x="0" y="0"/>
          <a:ext cx="0" cy="0"/>
          <a:chOff x="0" y="0"/>
          <a:chExt cx="0" cy="0"/>
        </a:xfrm>
      </p:grpSpPr>
      <p:sp>
        <p:nvSpPr>
          <p:cNvPr id="254" name="Google Shape;254;g111a437b12b_0_16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5" name="Google Shape;255;g111a437b12b_0_1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9"/>
        <p:cNvGrpSpPr/>
        <p:nvPr/>
      </p:nvGrpSpPr>
      <p:grpSpPr>
        <a:xfrm>
          <a:off x="0" y="0"/>
          <a:ext cx="0" cy="0"/>
          <a:chOff x="0" y="0"/>
          <a:chExt cx="0" cy="0"/>
        </a:xfrm>
      </p:grpSpPr>
      <p:sp>
        <p:nvSpPr>
          <p:cNvPr id="260" name="Google Shape;260;g111a437b12b_0_17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1" name="Google Shape;261;g111a437b12b_0_1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5"/>
        <p:cNvGrpSpPr/>
        <p:nvPr/>
      </p:nvGrpSpPr>
      <p:grpSpPr>
        <a:xfrm>
          <a:off x="0" y="0"/>
          <a:ext cx="0" cy="0"/>
          <a:chOff x="0" y="0"/>
          <a:chExt cx="0" cy="0"/>
        </a:xfrm>
      </p:grpSpPr>
      <p:sp>
        <p:nvSpPr>
          <p:cNvPr id="266" name="Google Shape;266;g111a437b12b_0_18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7" name="Google Shape;267;g111a437b12b_0_18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1113f930bd6_0_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1113f930bd6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1113f930bd6_0_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5" name="Google Shape;75;g1113f930bd6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1113f930bd6_0_1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1113f930bd6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1113f930bd6_0_1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 name="Google Shape;87;g1113f930bd6_0_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1113f930bd6_0_3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3" name="Google Shape;93;g1113f930bd6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g1113f930bd6_0_2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9" name="Google Shape;99;g1113f930bd6_0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fr"/>
              <a:t>‹N°›</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notesSlide" Target="../notesSlides/notesSlide14.xml"/><Relationship Id="rId1" Type="http://schemas.openxmlformats.org/officeDocument/2006/relationships/slideLayout" Target="../slideLayouts/slideLayout3.xml"/><Relationship Id="rId6" Type="http://schemas.openxmlformats.org/officeDocument/2006/relationships/slide" Target="slide4.xml"/><Relationship Id="rId5" Type="http://schemas.openxmlformats.org/officeDocument/2006/relationships/slide" Target="slide20.xml"/><Relationship Id="rId4" Type="http://schemas.openxmlformats.org/officeDocument/2006/relationships/slide" Target="slide19.xml"/></Relationships>
</file>

<file path=ppt/slides/_rels/slide15.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slide" Target="slide23.xml"/><Relationship Id="rId2" Type="http://schemas.openxmlformats.org/officeDocument/2006/relationships/notesSlide" Target="../notesSlides/notesSlide22.xml"/><Relationship Id="rId1" Type="http://schemas.openxmlformats.org/officeDocument/2006/relationships/slideLayout" Target="../slideLayouts/slideLayout3.xml"/><Relationship Id="rId5" Type="http://schemas.openxmlformats.org/officeDocument/2006/relationships/slide" Target="slide4.xml"/><Relationship Id="rId4" Type="http://schemas.openxmlformats.org/officeDocument/2006/relationships/slide" Target="slide25.xml"/></Relationships>
</file>

<file path=ppt/slides/_rels/slide23.xml.rels><?xml version="1.0" encoding="UTF-8" standalone="yes"?>
<Relationships xmlns="http://schemas.openxmlformats.org/package/2006/relationships"><Relationship Id="rId3" Type="http://schemas.openxmlformats.org/officeDocument/2006/relationships/slide" Target="slide22.xml"/><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slide" Target="slide22.xml"/><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slide" Target="slide22.xml"/><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slide" Target="slide22.xml"/><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slide" Target="slide28.xml"/><Relationship Id="rId2" Type="http://schemas.openxmlformats.org/officeDocument/2006/relationships/notesSlide" Target="../notesSlides/notesSlide27.xml"/><Relationship Id="rId1" Type="http://schemas.openxmlformats.org/officeDocument/2006/relationships/slideLayout" Target="../slideLayouts/slideLayout3.xml"/><Relationship Id="rId6" Type="http://schemas.openxmlformats.org/officeDocument/2006/relationships/slide" Target="slide4.xml"/><Relationship Id="rId5" Type="http://schemas.openxmlformats.org/officeDocument/2006/relationships/slide" Target="slide35.xml"/><Relationship Id="rId4" Type="http://schemas.openxmlformats.org/officeDocument/2006/relationships/slide" Target="slide30.xml"/></Relationships>
</file>

<file path=ppt/slides/_rels/slide28.xml.rels><?xml version="1.0" encoding="UTF-8" standalone="yes"?>
<Relationships xmlns="http://schemas.openxmlformats.org/package/2006/relationships"><Relationship Id="rId3" Type="http://schemas.openxmlformats.org/officeDocument/2006/relationships/slide" Target="slide27.xml"/><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slide" Target="slide27.xml"/><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slide" Target="slide31.xml"/><Relationship Id="rId7" Type="http://schemas.openxmlformats.org/officeDocument/2006/relationships/slide" Target="slide27.xml"/><Relationship Id="rId2" Type="http://schemas.openxmlformats.org/officeDocument/2006/relationships/notesSlide" Target="../notesSlides/notesSlide30.xml"/><Relationship Id="rId1" Type="http://schemas.openxmlformats.org/officeDocument/2006/relationships/slideLayout" Target="../slideLayouts/slideLayout3.xml"/><Relationship Id="rId6" Type="http://schemas.openxmlformats.org/officeDocument/2006/relationships/slide" Target="slide34.xml"/><Relationship Id="rId5" Type="http://schemas.openxmlformats.org/officeDocument/2006/relationships/slide" Target="slide33.xml"/><Relationship Id="rId4" Type="http://schemas.openxmlformats.org/officeDocument/2006/relationships/slide" Target="slide32.xml"/></Relationships>
</file>

<file path=ppt/slides/_rels/slide31.xml.rels><?xml version="1.0" encoding="UTF-8" standalone="yes"?>
<Relationships xmlns="http://schemas.openxmlformats.org/package/2006/relationships"><Relationship Id="rId3" Type="http://schemas.openxmlformats.org/officeDocument/2006/relationships/slide" Target="slide30.xml"/><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slide" Target="slide30.xml"/><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slide" Target="slide30.xml"/><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slide" Target="slide30.xml"/><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slide" Target="slide27.xml"/><Relationship Id="rId2" Type="http://schemas.openxmlformats.org/officeDocument/2006/relationships/notesSlide" Target="../notesSlides/notesSlide35.xml"/><Relationship Id="rId1" Type="http://schemas.openxmlformats.org/officeDocument/2006/relationships/slideLayout" Target="../slideLayouts/slideLayout3.xml"/><Relationship Id="rId4" Type="http://schemas.openxmlformats.org/officeDocument/2006/relationships/slide" Target="slide30.xml"/></Relationships>
</file>

<file path=ppt/slides/_rels/slide36.xml.rels><?xml version="1.0" encoding="UTF-8" standalone="yes"?>
<Relationships xmlns="http://schemas.openxmlformats.org/package/2006/relationships"><Relationship Id="rId3" Type="http://schemas.openxmlformats.org/officeDocument/2006/relationships/slide" Target="slide27.xml"/><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3" Type="http://schemas.openxmlformats.org/officeDocument/2006/relationships/slide" Target="slide27.xml"/><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8" Type="http://schemas.openxmlformats.org/officeDocument/2006/relationships/slide" Target="slide35.xml"/><Relationship Id="rId3" Type="http://schemas.openxmlformats.org/officeDocument/2006/relationships/slide" Target="slide5.xml"/><Relationship Id="rId7" Type="http://schemas.openxmlformats.org/officeDocument/2006/relationships/slide" Target="slide27.xml"/><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slide" Target="slide22.xml"/><Relationship Id="rId5" Type="http://schemas.openxmlformats.org/officeDocument/2006/relationships/slide" Target="slide14.xml"/><Relationship Id="rId4" Type="http://schemas.openxmlformats.org/officeDocument/2006/relationships/slide" Target="slide8.xml"/><Relationship Id="rId9" Type="http://schemas.openxmlformats.org/officeDocument/2006/relationships/slide" Target="slide1.xml"/></Relationships>
</file>

<file path=ppt/slides/_rels/slide5.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5.xml"/><Relationship Id="rId1" Type="http://schemas.openxmlformats.org/officeDocument/2006/relationships/slideLayout" Target="../slideLayouts/slideLayout3.xml"/><Relationship Id="rId5" Type="http://schemas.openxmlformats.org/officeDocument/2006/relationships/slide" Target="slide4.xml"/><Relationship Id="rId4" Type="http://schemas.openxmlformats.org/officeDocument/2006/relationships/slide" Target="slide7.xml"/></Relationships>
</file>

<file path=ppt/slides/_rels/slide6.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8" Type="http://schemas.openxmlformats.org/officeDocument/2006/relationships/slide" Target="slide4.xml"/><Relationship Id="rId3" Type="http://schemas.openxmlformats.org/officeDocument/2006/relationships/slide" Target="slide9.xml"/><Relationship Id="rId7" Type="http://schemas.openxmlformats.org/officeDocument/2006/relationships/slide" Target="slide13.xml"/><Relationship Id="rId2" Type="http://schemas.openxmlformats.org/officeDocument/2006/relationships/notesSlide" Target="../notesSlides/notesSlide8.xml"/><Relationship Id="rId1" Type="http://schemas.openxmlformats.org/officeDocument/2006/relationships/slideLayout" Target="../slideLayouts/slideLayout3.xml"/><Relationship Id="rId6" Type="http://schemas.openxmlformats.org/officeDocument/2006/relationships/slide" Target="slide12.xml"/><Relationship Id="rId5" Type="http://schemas.openxmlformats.org/officeDocument/2006/relationships/slide" Target="slide11.xml"/><Relationship Id="rId4" Type="http://schemas.openxmlformats.org/officeDocument/2006/relationships/slide" Target="slide10.xml"/></Relationships>
</file>

<file path=ppt/slides/_rels/slide9.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0" y="127375"/>
            <a:ext cx="8520600" cy="1437300"/>
          </a:xfrm>
          <a:prstGeom prst="rect">
            <a:avLst/>
          </a:prstGeom>
          <a:ln>
            <a:noFill/>
          </a:ln>
        </p:spPr>
        <p:txBody>
          <a:bodyPr spcFirstLastPara="1" wrap="square" lIns="91425" tIns="91425" rIns="91425" bIns="91425" anchor="b" anchorCtr="0">
            <a:normAutofit fontScale="90000"/>
          </a:bodyPr>
          <a:lstStyle/>
          <a:p>
            <a:pPr marL="0" lvl="0" indent="0" algn="ctr" rtl="0">
              <a:spcBef>
                <a:spcPts val="0"/>
              </a:spcBef>
              <a:spcAft>
                <a:spcPts val="0"/>
              </a:spcAft>
              <a:buNone/>
            </a:pPr>
            <a:r>
              <a:rPr lang="fr">
                <a:solidFill>
                  <a:schemeClr val="lt2"/>
                </a:solidFill>
              </a:rPr>
              <a:t>Guide pour l’organisation d’un canicross</a:t>
            </a:r>
            <a:endParaRPr>
              <a:solidFill>
                <a:schemeClr val="lt2"/>
              </a:solidFill>
            </a:endParaRPr>
          </a:p>
        </p:txBody>
      </p:sp>
      <p:pic>
        <p:nvPicPr>
          <p:cNvPr id="55" name="Google Shape;55;p13"/>
          <p:cNvPicPr preferRelativeResize="0"/>
          <p:nvPr/>
        </p:nvPicPr>
        <p:blipFill>
          <a:blip r:embed="rId4">
            <a:alphaModFix/>
          </a:blip>
          <a:stretch>
            <a:fillRect/>
          </a:stretch>
        </p:blipFill>
        <p:spPr>
          <a:xfrm>
            <a:off x="115750" y="4079100"/>
            <a:ext cx="1924050" cy="952500"/>
          </a:xfrm>
          <a:prstGeom prst="rect">
            <a:avLst/>
          </a:prstGeom>
          <a:noFill/>
          <a:ln>
            <a:noFill/>
          </a:ln>
        </p:spPr>
      </p:pic>
      <p:sp>
        <p:nvSpPr>
          <p:cNvPr id="56" name="Google Shape;56;p13"/>
          <p:cNvSpPr txBox="1"/>
          <p:nvPr/>
        </p:nvSpPr>
        <p:spPr>
          <a:xfrm>
            <a:off x="2204375" y="4508175"/>
            <a:ext cx="2189400" cy="4155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 sz="1500" b="1" u="sng">
                <a:solidFill>
                  <a:schemeClr val="lt2"/>
                </a:solidFill>
                <a:hlinkClick r:id="" action="ppaction://hlinkshowjump?jump=nextslide">
                  <a:extLst>
                    <a:ext uri="{A12FA001-AC4F-418D-AE19-62706E023703}">
                      <ahyp:hlinkClr xmlns:ahyp="http://schemas.microsoft.com/office/drawing/2018/hyperlinkcolor" val="tx"/>
                    </a:ext>
                  </a:extLst>
                </a:hlinkClick>
              </a:rPr>
              <a:t>Cliquez pour la suite</a:t>
            </a:r>
            <a:endParaRPr sz="1500" b="1">
              <a:solidFill>
                <a:schemeClr val="lt2"/>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2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fr"/>
              <a:t>PREFECTURE</a:t>
            </a:r>
            <a:endParaRPr/>
          </a:p>
        </p:txBody>
      </p:sp>
      <p:sp>
        <p:nvSpPr>
          <p:cNvPr id="108" name="Google Shape;108;p22"/>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lnSpcReduction="10000"/>
          </a:bodyPr>
          <a:lstStyle/>
          <a:p>
            <a:pPr marL="450000" lvl="0" indent="-323850" algn="just" rtl="0">
              <a:spcBef>
                <a:spcPts val="0"/>
              </a:spcBef>
              <a:spcAft>
                <a:spcPts val="0"/>
              </a:spcAft>
              <a:buClr>
                <a:schemeClr val="dk1"/>
              </a:buClr>
              <a:buSzPts val="1500"/>
              <a:buChar char="●"/>
            </a:pPr>
            <a:r>
              <a:rPr lang="fr" sz="1500">
                <a:solidFill>
                  <a:schemeClr val="dk1"/>
                </a:solidFill>
              </a:rPr>
              <a:t>Services Départementaux Vétérinaires :</a:t>
            </a:r>
            <a:endParaRPr sz="1500">
              <a:solidFill>
                <a:schemeClr val="dk1"/>
              </a:solidFill>
            </a:endParaRPr>
          </a:p>
          <a:p>
            <a:pPr marL="1371600" lvl="1" indent="-317500" algn="just" rtl="0">
              <a:spcBef>
                <a:spcPts val="0"/>
              </a:spcBef>
              <a:spcAft>
                <a:spcPts val="0"/>
              </a:spcAft>
              <a:buClr>
                <a:schemeClr val="dk1"/>
              </a:buClr>
              <a:buSzPts val="1400"/>
              <a:buChar char="○"/>
            </a:pPr>
            <a:r>
              <a:rPr lang="fr">
                <a:solidFill>
                  <a:schemeClr val="dk1"/>
                </a:solidFill>
              </a:rPr>
              <a:t>l</a:t>
            </a:r>
            <a:r>
              <a:rPr lang="fr" sz="1400">
                <a:solidFill>
                  <a:schemeClr val="dk1"/>
                </a:solidFill>
              </a:rPr>
              <a:t>es aviser suffisamment à l’avance (au moins 30 jours avant la course) en indiquant :</a:t>
            </a:r>
            <a:endParaRPr sz="1400">
              <a:solidFill>
                <a:schemeClr val="dk1"/>
              </a:solidFill>
            </a:endParaRPr>
          </a:p>
          <a:p>
            <a:pPr marL="1371600" lvl="1" indent="-317500" algn="just" rtl="0">
              <a:spcBef>
                <a:spcPts val="0"/>
              </a:spcBef>
              <a:spcAft>
                <a:spcPts val="0"/>
              </a:spcAft>
              <a:buClr>
                <a:schemeClr val="dk1"/>
              </a:buClr>
              <a:buSzPts val="1400"/>
              <a:buChar char="○"/>
            </a:pPr>
            <a:r>
              <a:rPr lang="fr" sz="1400">
                <a:solidFill>
                  <a:schemeClr val="dk1"/>
                </a:solidFill>
              </a:rPr>
              <a:t>les caractéristiques de la course </a:t>
            </a:r>
            <a:endParaRPr sz="1400">
              <a:solidFill>
                <a:schemeClr val="dk1"/>
              </a:solidFill>
            </a:endParaRPr>
          </a:p>
          <a:p>
            <a:pPr marL="1371600" lvl="1" indent="-317500" algn="just" rtl="0">
              <a:spcBef>
                <a:spcPts val="0"/>
              </a:spcBef>
              <a:spcAft>
                <a:spcPts val="0"/>
              </a:spcAft>
              <a:buClr>
                <a:schemeClr val="dk1"/>
              </a:buClr>
              <a:buSzPts val="1400"/>
              <a:buChar char="○"/>
            </a:pPr>
            <a:r>
              <a:rPr lang="fr">
                <a:solidFill>
                  <a:schemeClr val="dk1"/>
                </a:solidFill>
              </a:rPr>
              <a:t>la liste des vétérinaires officiant sur le département du lieu du canicross</a:t>
            </a:r>
            <a:endParaRPr>
              <a:solidFill>
                <a:schemeClr val="dk1"/>
              </a:solidFill>
            </a:endParaRPr>
          </a:p>
          <a:p>
            <a:pPr marL="1371600" lvl="1" indent="-317500" algn="just" rtl="0">
              <a:spcBef>
                <a:spcPts val="0"/>
              </a:spcBef>
              <a:spcAft>
                <a:spcPts val="0"/>
              </a:spcAft>
              <a:buClr>
                <a:schemeClr val="dk1"/>
              </a:buClr>
              <a:buSzPts val="1400"/>
              <a:buChar char="○"/>
            </a:pPr>
            <a:r>
              <a:rPr lang="fr" sz="1400">
                <a:solidFill>
                  <a:schemeClr val="dk1"/>
                </a:solidFill>
              </a:rPr>
              <a:t>le nom et les coordonnées d’un vétérinaire que vous aurez contact</a:t>
            </a:r>
            <a:r>
              <a:rPr lang="fr">
                <a:solidFill>
                  <a:schemeClr val="dk1"/>
                </a:solidFill>
              </a:rPr>
              <a:t>é</a:t>
            </a:r>
            <a:r>
              <a:rPr lang="fr" sz="1400">
                <a:solidFill>
                  <a:schemeClr val="dk1"/>
                </a:solidFill>
              </a:rPr>
              <a:t> </a:t>
            </a:r>
            <a:r>
              <a:rPr lang="fr">
                <a:solidFill>
                  <a:schemeClr val="dk1"/>
                </a:solidFill>
              </a:rPr>
              <a:t>et</a:t>
            </a:r>
            <a:r>
              <a:rPr lang="fr" sz="1400">
                <a:solidFill>
                  <a:schemeClr val="dk1"/>
                </a:solidFill>
              </a:rPr>
              <a:t> présent le jour du canicross </a:t>
            </a:r>
            <a:r>
              <a:rPr lang="fr">
                <a:solidFill>
                  <a:schemeClr val="dk1"/>
                </a:solidFill>
              </a:rPr>
              <a:t>pour effectuer le contrôle sanitaire</a:t>
            </a:r>
            <a:r>
              <a:rPr lang="fr" sz="1400">
                <a:solidFill>
                  <a:schemeClr val="dk1"/>
                </a:solidFill>
              </a:rPr>
              <a:t>.</a:t>
            </a:r>
            <a:endParaRPr sz="1400">
              <a:solidFill>
                <a:schemeClr val="dk1"/>
              </a:solidFill>
            </a:endParaRPr>
          </a:p>
          <a:p>
            <a:pPr marL="360000" lvl="0" indent="-171450" algn="just" rtl="0">
              <a:spcBef>
                <a:spcPts val="0"/>
              </a:spcBef>
              <a:spcAft>
                <a:spcPts val="0"/>
              </a:spcAft>
              <a:buNone/>
            </a:pPr>
            <a:endParaRPr sz="1400">
              <a:solidFill>
                <a:schemeClr val="dk1"/>
              </a:solidFill>
            </a:endParaRPr>
          </a:p>
          <a:p>
            <a:pPr marL="457200" lvl="0" indent="-317500" algn="just" rtl="0">
              <a:spcBef>
                <a:spcPts val="0"/>
              </a:spcBef>
              <a:spcAft>
                <a:spcPts val="0"/>
              </a:spcAft>
              <a:buClr>
                <a:schemeClr val="dk1"/>
              </a:buClr>
              <a:buSzPts val="1400"/>
              <a:buChar char="●"/>
            </a:pPr>
            <a:r>
              <a:rPr lang="fr" sz="1400">
                <a:solidFill>
                  <a:schemeClr val="dk1"/>
                </a:solidFill>
              </a:rPr>
              <a:t>Prendre contact avec les services voiries de la préfecture </a:t>
            </a:r>
            <a:endParaRPr sz="1400">
              <a:solidFill>
                <a:schemeClr val="dk1"/>
              </a:solidFill>
            </a:endParaRPr>
          </a:p>
          <a:p>
            <a:pPr marL="914400" lvl="1" indent="-317500" algn="just" rtl="0">
              <a:spcBef>
                <a:spcPts val="0"/>
              </a:spcBef>
              <a:spcAft>
                <a:spcPts val="0"/>
              </a:spcAft>
              <a:buClr>
                <a:schemeClr val="dk1"/>
              </a:buClr>
              <a:buSzPts val="1400"/>
              <a:buChar char="○"/>
            </a:pPr>
            <a:r>
              <a:rPr lang="fr" sz="1400">
                <a:solidFill>
                  <a:schemeClr val="dk1"/>
                </a:solidFill>
              </a:rPr>
              <a:t>si votre canicross se déroule tout ou partie sur une voie publique ou ouverte à la circulation</a:t>
            </a:r>
            <a:endParaRPr sz="1400">
              <a:solidFill>
                <a:schemeClr val="dk1"/>
              </a:solidFill>
            </a:endParaRPr>
          </a:p>
          <a:p>
            <a:pPr marL="360000" lvl="0" indent="0" algn="just" rtl="0">
              <a:spcBef>
                <a:spcPts val="0"/>
              </a:spcBef>
              <a:spcAft>
                <a:spcPts val="0"/>
              </a:spcAft>
              <a:buNone/>
            </a:pPr>
            <a:endParaRPr sz="1400">
              <a:solidFill>
                <a:schemeClr val="dk1"/>
              </a:solidFill>
            </a:endParaRPr>
          </a:p>
          <a:p>
            <a:pPr marL="360000" lvl="0" indent="0" algn="just" rtl="0">
              <a:spcBef>
                <a:spcPts val="0"/>
              </a:spcBef>
              <a:spcAft>
                <a:spcPts val="0"/>
              </a:spcAft>
              <a:buNone/>
            </a:pPr>
            <a:endParaRPr sz="1400">
              <a:solidFill>
                <a:schemeClr val="dk1"/>
              </a:solidFill>
            </a:endParaRPr>
          </a:p>
          <a:p>
            <a:pPr marL="89999" lvl="0" indent="0" algn="just" rtl="0">
              <a:spcBef>
                <a:spcPts val="0"/>
              </a:spcBef>
              <a:spcAft>
                <a:spcPts val="0"/>
              </a:spcAft>
              <a:buClr>
                <a:schemeClr val="dk1"/>
              </a:buClr>
              <a:buSzPts val="1100"/>
              <a:buFont typeface="Arial"/>
              <a:buNone/>
            </a:pPr>
            <a:r>
              <a:rPr lang="fr" u="sng">
                <a:solidFill>
                  <a:schemeClr val="hlink"/>
                </a:solidFill>
                <a:hlinkClick r:id="rId3" action="ppaction://hlinksldjump"/>
              </a:rPr>
              <a:t>Retour</a:t>
            </a:r>
            <a:endParaRPr>
              <a:solidFill>
                <a:schemeClr val="dk1"/>
              </a:solidFill>
            </a:endParaRPr>
          </a:p>
          <a:p>
            <a:pPr marL="0" lvl="0" indent="0" algn="l" rtl="0">
              <a:spcBef>
                <a:spcPts val="0"/>
              </a:spcBef>
              <a:spcAft>
                <a:spcPts val="1200"/>
              </a:spcAft>
              <a:buNone/>
            </a:pP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2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fr"/>
              <a:t>MAIRIE</a:t>
            </a:r>
            <a:endParaRPr/>
          </a:p>
        </p:txBody>
      </p:sp>
      <p:sp>
        <p:nvSpPr>
          <p:cNvPr id="114" name="Google Shape;114;p2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12700" algn="just" rtl="0">
              <a:spcBef>
                <a:spcPts val="0"/>
              </a:spcBef>
              <a:spcAft>
                <a:spcPts val="0"/>
              </a:spcAft>
              <a:buClr>
                <a:schemeClr val="dk1"/>
              </a:buClr>
              <a:buSzPts val="1100"/>
              <a:buFont typeface="Arial"/>
              <a:buNone/>
            </a:pPr>
            <a:r>
              <a:rPr lang="fr" sz="1700">
                <a:solidFill>
                  <a:schemeClr val="dk1"/>
                </a:solidFill>
              </a:rPr>
              <a:t>Prendre contact pour les autorisations  :</a:t>
            </a:r>
            <a:endParaRPr sz="1700">
              <a:solidFill>
                <a:schemeClr val="dk1"/>
              </a:solidFill>
            </a:endParaRPr>
          </a:p>
          <a:p>
            <a:pPr marL="457200" lvl="0" indent="-342900" algn="just" rtl="0">
              <a:spcBef>
                <a:spcPts val="0"/>
              </a:spcBef>
              <a:spcAft>
                <a:spcPts val="0"/>
              </a:spcAft>
              <a:buClr>
                <a:schemeClr val="dk1"/>
              </a:buClr>
              <a:buSzPts val="1800"/>
              <a:buChar char="●"/>
            </a:pPr>
            <a:r>
              <a:rPr lang="fr" sz="1700">
                <a:solidFill>
                  <a:schemeClr val="dk1"/>
                </a:solidFill>
              </a:rPr>
              <a:t>D’utiliser les communs,</a:t>
            </a:r>
            <a:endParaRPr sz="1700">
              <a:solidFill>
                <a:schemeClr val="dk1"/>
              </a:solidFill>
            </a:endParaRPr>
          </a:p>
          <a:p>
            <a:pPr marL="457200" lvl="0" indent="-342900" algn="just" rtl="0">
              <a:spcBef>
                <a:spcPts val="0"/>
              </a:spcBef>
              <a:spcAft>
                <a:spcPts val="0"/>
              </a:spcAft>
              <a:buClr>
                <a:schemeClr val="dk1"/>
              </a:buClr>
              <a:buSzPts val="1800"/>
              <a:buChar char="●"/>
            </a:pPr>
            <a:r>
              <a:rPr lang="fr" sz="1700">
                <a:solidFill>
                  <a:schemeClr val="dk1"/>
                </a:solidFill>
              </a:rPr>
              <a:t>D’affichage sur la commune et les axes menant à la manifestation,</a:t>
            </a:r>
            <a:endParaRPr sz="1700">
              <a:solidFill>
                <a:schemeClr val="dk1"/>
              </a:solidFill>
            </a:endParaRPr>
          </a:p>
          <a:p>
            <a:pPr marL="457200" lvl="0" indent="-342900" algn="just" rtl="0">
              <a:spcBef>
                <a:spcPts val="0"/>
              </a:spcBef>
              <a:spcAft>
                <a:spcPts val="0"/>
              </a:spcAft>
              <a:buClr>
                <a:schemeClr val="dk1"/>
              </a:buClr>
              <a:buSzPts val="1800"/>
              <a:buChar char="●"/>
            </a:pPr>
            <a:r>
              <a:rPr lang="fr" sz="1700">
                <a:solidFill>
                  <a:schemeClr val="dk1"/>
                </a:solidFill>
              </a:rPr>
              <a:t>D’utilisation de système sonore sur la zone de la manifestation (sono),</a:t>
            </a:r>
            <a:endParaRPr sz="1700">
              <a:solidFill>
                <a:schemeClr val="dk1"/>
              </a:solidFill>
            </a:endParaRPr>
          </a:p>
          <a:p>
            <a:pPr marL="457200" lvl="0" indent="-342900" algn="just" rtl="0">
              <a:spcBef>
                <a:spcPts val="0"/>
              </a:spcBef>
              <a:spcAft>
                <a:spcPts val="0"/>
              </a:spcAft>
              <a:buClr>
                <a:schemeClr val="dk1"/>
              </a:buClr>
              <a:buSzPts val="1800"/>
              <a:buChar char="●"/>
            </a:pPr>
            <a:r>
              <a:rPr lang="fr" sz="1700">
                <a:solidFill>
                  <a:schemeClr val="dk1"/>
                </a:solidFill>
              </a:rPr>
              <a:t>De licence si une vente de boissons est prévue.</a:t>
            </a:r>
            <a:endParaRPr sz="1700">
              <a:solidFill>
                <a:schemeClr val="dk1"/>
              </a:solidFill>
            </a:endParaRPr>
          </a:p>
          <a:p>
            <a:pPr marL="0" lvl="0" indent="0" algn="l" rtl="0">
              <a:spcBef>
                <a:spcPts val="0"/>
              </a:spcBef>
              <a:spcAft>
                <a:spcPts val="0"/>
              </a:spcAft>
              <a:buNone/>
            </a:pPr>
            <a:endParaRPr/>
          </a:p>
          <a:p>
            <a:pPr marL="0" lvl="0" indent="0" algn="l" rtl="0">
              <a:spcBef>
                <a:spcPts val="1200"/>
              </a:spcBef>
              <a:spcAft>
                <a:spcPts val="0"/>
              </a:spcAft>
              <a:buNone/>
            </a:pPr>
            <a:endParaRPr/>
          </a:p>
          <a:p>
            <a:pPr marL="0" lvl="0" indent="0" algn="l" rtl="0">
              <a:spcBef>
                <a:spcPts val="1200"/>
              </a:spcBef>
              <a:spcAft>
                <a:spcPts val="1200"/>
              </a:spcAft>
              <a:buNone/>
            </a:pPr>
            <a:r>
              <a:rPr lang="fr" u="sng">
                <a:solidFill>
                  <a:schemeClr val="hlink"/>
                </a:solidFill>
                <a:hlinkClick r:id="rId3" action="ppaction://hlinksldjump"/>
              </a:rPr>
              <a:t>Retour</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2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fr"/>
              <a:t>ORGANISMES</a:t>
            </a:r>
            <a:endParaRPr/>
          </a:p>
        </p:txBody>
      </p:sp>
      <p:sp>
        <p:nvSpPr>
          <p:cNvPr id="120" name="Google Shape;120;p2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lnSpcReduction="20000"/>
          </a:bodyPr>
          <a:lstStyle/>
          <a:p>
            <a:pPr marL="0" lvl="0" indent="0" algn="just" rtl="0">
              <a:spcBef>
                <a:spcPts val="0"/>
              </a:spcBef>
              <a:spcAft>
                <a:spcPts val="0"/>
              </a:spcAft>
              <a:buNone/>
            </a:pPr>
            <a:r>
              <a:rPr lang="fr">
                <a:solidFill>
                  <a:schemeClr val="dk1"/>
                </a:solidFill>
              </a:rPr>
              <a:t>Contactez  </a:t>
            </a:r>
            <a:endParaRPr>
              <a:solidFill>
                <a:schemeClr val="dk1"/>
              </a:solidFill>
            </a:endParaRPr>
          </a:p>
          <a:p>
            <a:pPr marL="457200" lvl="0" indent="-323850" algn="just" rtl="0">
              <a:spcBef>
                <a:spcPts val="0"/>
              </a:spcBef>
              <a:spcAft>
                <a:spcPts val="0"/>
              </a:spcAft>
              <a:buClr>
                <a:schemeClr val="dk1"/>
              </a:buClr>
              <a:buSzPts val="1500"/>
              <a:buChar char="●"/>
            </a:pPr>
            <a:r>
              <a:rPr lang="fr" sz="1500">
                <a:solidFill>
                  <a:schemeClr val="dk1"/>
                </a:solidFill>
              </a:rPr>
              <a:t>Les organismes concernés par le passage des concurrents (ONF, ONCFS…),</a:t>
            </a:r>
            <a:endParaRPr sz="1500">
              <a:solidFill>
                <a:schemeClr val="dk1"/>
              </a:solidFill>
            </a:endParaRPr>
          </a:p>
          <a:p>
            <a:pPr marL="457200" lvl="0" indent="-323850" algn="just" rtl="0">
              <a:spcBef>
                <a:spcPts val="0"/>
              </a:spcBef>
              <a:spcAft>
                <a:spcPts val="0"/>
              </a:spcAft>
              <a:buClr>
                <a:schemeClr val="dk1"/>
              </a:buClr>
              <a:buSzPts val="1500"/>
              <a:buChar char="●"/>
            </a:pPr>
            <a:r>
              <a:rPr lang="fr" sz="1500">
                <a:solidFill>
                  <a:schemeClr val="dk1"/>
                </a:solidFill>
              </a:rPr>
              <a:t>Eventuellement les propriétaires des parcelles utilisées par les courses,</a:t>
            </a:r>
            <a:endParaRPr sz="1500">
              <a:solidFill>
                <a:schemeClr val="dk1"/>
              </a:solidFill>
            </a:endParaRPr>
          </a:p>
          <a:p>
            <a:pPr marL="457200" lvl="0" indent="-323850" algn="just" rtl="0">
              <a:spcBef>
                <a:spcPts val="0"/>
              </a:spcBef>
              <a:spcAft>
                <a:spcPts val="0"/>
              </a:spcAft>
              <a:buClr>
                <a:schemeClr val="dk1"/>
              </a:buClr>
              <a:buSzPts val="1500"/>
              <a:buChar char="●"/>
            </a:pPr>
            <a:r>
              <a:rPr lang="fr" sz="1500">
                <a:solidFill>
                  <a:schemeClr val="dk1"/>
                </a:solidFill>
              </a:rPr>
              <a:t>L’assurance du club pour un contrat provisoire le temps de la manifestation :</a:t>
            </a:r>
            <a:endParaRPr sz="1500">
              <a:solidFill>
                <a:schemeClr val="dk1"/>
              </a:solidFill>
            </a:endParaRPr>
          </a:p>
          <a:p>
            <a:pPr marL="914400" lvl="1" indent="-323850" algn="just" rtl="0">
              <a:spcBef>
                <a:spcPts val="0"/>
              </a:spcBef>
              <a:spcAft>
                <a:spcPts val="0"/>
              </a:spcAft>
              <a:buClr>
                <a:schemeClr val="dk1"/>
              </a:buClr>
              <a:buSzPts val="1500"/>
              <a:buChar char="○"/>
            </a:pPr>
            <a:r>
              <a:rPr lang="fr" sz="1500">
                <a:solidFill>
                  <a:schemeClr val="dk1"/>
                </a:solidFill>
              </a:rPr>
              <a:t>Si ce n’est pas prévu dans les conditions générales.</a:t>
            </a:r>
            <a:endParaRPr sz="1500">
              <a:solidFill>
                <a:schemeClr val="dk1"/>
              </a:solidFill>
            </a:endParaRPr>
          </a:p>
          <a:p>
            <a:pPr marL="457200" lvl="0" indent="-323850" algn="just" rtl="0">
              <a:spcBef>
                <a:spcPts val="0"/>
              </a:spcBef>
              <a:spcAft>
                <a:spcPts val="0"/>
              </a:spcAft>
              <a:buClr>
                <a:schemeClr val="dk1"/>
              </a:buClr>
              <a:buSzPts val="1500"/>
              <a:buChar char="●"/>
            </a:pPr>
            <a:r>
              <a:rPr lang="fr" sz="1500">
                <a:solidFill>
                  <a:schemeClr val="dk1"/>
                </a:solidFill>
              </a:rPr>
              <a:t>Ne pas oublier de prévenir le plus proche voisinage de la gêne occasionnée (porte à porte, flyers).</a:t>
            </a:r>
            <a:endParaRPr sz="1500">
              <a:solidFill>
                <a:schemeClr val="dk1"/>
              </a:solidFill>
            </a:endParaRPr>
          </a:p>
          <a:p>
            <a:pPr marL="457200" lvl="0" indent="-323850" algn="just" rtl="0">
              <a:spcBef>
                <a:spcPts val="0"/>
              </a:spcBef>
              <a:spcAft>
                <a:spcPts val="0"/>
              </a:spcAft>
              <a:buClr>
                <a:schemeClr val="dk1"/>
              </a:buClr>
              <a:buSzPts val="1500"/>
              <a:buChar char="●"/>
            </a:pPr>
            <a:r>
              <a:rPr lang="fr" sz="1500">
                <a:solidFill>
                  <a:schemeClr val="dk1"/>
                </a:solidFill>
              </a:rPr>
              <a:t>Aviser les services :</a:t>
            </a:r>
            <a:endParaRPr sz="1500">
              <a:solidFill>
                <a:schemeClr val="dk1"/>
              </a:solidFill>
            </a:endParaRPr>
          </a:p>
          <a:p>
            <a:pPr marL="914400" lvl="1" indent="-317500" algn="just" rtl="0">
              <a:spcBef>
                <a:spcPts val="0"/>
              </a:spcBef>
              <a:spcAft>
                <a:spcPts val="0"/>
              </a:spcAft>
              <a:buClr>
                <a:schemeClr val="dk1"/>
              </a:buClr>
              <a:buSzPts val="1400"/>
              <a:buChar char="○"/>
            </a:pPr>
            <a:r>
              <a:rPr lang="fr" sz="1100">
                <a:solidFill>
                  <a:schemeClr val="dk1"/>
                </a:solidFill>
                <a:latin typeface="Times New Roman"/>
                <a:ea typeface="Times New Roman"/>
                <a:cs typeface="Times New Roman"/>
                <a:sym typeface="Times New Roman"/>
              </a:rPr>
              <a:t> </a:t>
            </a:r>
            <a:r>
              <a:rPr lang="fr" sz="1500">
                <a:solidFill>
                  <a:schemeClr val="dk1"/>
                </a:solidFill>
              </a:rPr>
              <a:t>De gendarmerie, police,</a:t>
            </a:r>
            <a:endParaRPr sz="1500">
              <a:solidFill>
                <a:schemeClr val="dk1"/>
              </a:solidFill>
            </a:endParaRPr>
          </a:p>
          <a:p>
            <a:pPr marL="914400" lvl="1" indent="-317500" algn="just" rtl="0">
              <a:spcBef>
                <a:spcPts val="0"/>
              </a:spcBef>
              <a:spcAft>
                <a:spcPts val="0"/>
              </a:spcAft>
              <a:buClr>
                <a:schemeClr val="dk1"/>
              </a:buClr>
              <a:buSzPts val="1400"/>
              <a:buChar char="○"/>
            </a:pPr>
            <a:r>
              <a:rPr lang="fr" sz="1100">
                <a:solidFill>
                  <a:schemeClr val="dk1"/>
                </a:solidFill>
                <a:latin typeface="Times New Roman"/>
                <a:ea typeface="Times New Roman"/>
                <a:cs typeface="Times New Roman"/>
                <a:sym typeface="Times New Roman"/>
              </a:rPr>
              <a:t> </a:t>
            </a:r>
            <a:r>
              <a:rPr lang="fr" sz="1500">
                <a:solidFill>
                  <a:schemeClr val="dk1"/>
                </a:solidFill>
              </a:rPr>
              <a:t>De secours.</a:t>
            </a:r>
            <a:endParaRPr sz="1500">
              <a:solidFill>
                <a:schemeClr val="dk1"/>
              </a:solidFill>
            </a:endParaRPr>
          </a:p>
          <a:p>
            <a:pPr marL="914400" lvl="0" indent="-228600" algn="just" rtl="0">
              <a:spcBef>
                <a:spcPts val="0"/>
              </a:spcBef>
              <a:spcAft>
                <a:spcPts val="0"/>
              </a:spcAft>
              <a:buNone/>
            </a:pPr>
            <a:endParaRPr sz="1500">
              <a:solidFill>
                <a:schemeClr val="dk1"/>
              </a:solidFill>
            </a:endParaRPr>
          </a:p>
          <a:p>
            <a:pPr marL="0" lvl="0" indent="0" algn="just" rtl="0">
              <a:spcBef>
                <a:spcPts val="0"/>
              </a:spcBef>
              <a:spcAft>
                <a:spcPts val="0"/>
              </a:spcAft>
              <a:buNone/>
            </a:pPr>
            <a:r>
              <a:rPr lang="fr" u="sng">
                <a:solidFill>
                  <a:schemeClr val="accent5"/>
                </a:solidFill>
                <a:hlinkClick r:id="rId3" action="ppaction://hlinksldjump">
                  <a:extLst>
                    <a:ext uri="{A12FA001-AC4F-418D-AE19-62706E023703}">
                      <ahyp:hlinkClr xmlns:ahyp="http://schemas.microsoft.com/office/drawing/2018/hyperlinkcolor" val="tx"/>
                    </a:ext>
                  </a:extLst>
                </a:hlinkClick>
              </a:rPr>
              <a:t>Retour</a:t>
            </a:r>
            <a:endParaRPr sz="1500">
              <a:solidFill>
                <a:schemeClr val="dk1"/>
              </a:solidFill>
            </a:endParaRPr>
          </a:p>
          <a:p>
            <a:pPr marL="89999" lvl="0" indent="-19050" algn="just" rtl="0">
              <a:spcBef>
                <a:spcPts val="0"/>
              </a:spcBef>
              <a:spcAft>
                <a:spcPts val="0"/>
              </a:spcAft>
              <a:buClr>
                <a:schemeClr val="dk1"/>
              </a:buClr>
              <a:buSzPts val="1100"/>
              <a:buFont typeface="Arial"/>
              <a:buNone/>
            </a:pPr>
            <a:endParaRPr>
              <a:solidFill>
                <a:schemeClr val="dk1"/>
              </a:solidFill>
            </a:endParaRPr>
          </a:p>
          <a:p>
            <a:pPr marL="0" lvl="0" indent="0" algn="l" rtl="0">
              <a:spcBef>
                <a:spcPts val="0"/>
              </a:spcBef>
              <a:spcAft>
                <a:spcPts val="1200"/>
              </a:spcAft>
              <a:buNone/>
            </a:pP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2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fr"/>
              <a:t>AUTRES DEMANDES</a:t>
            </a:r>
            <a:endParaRPr/>
          </a:p>
        </p:txBody>
      </p:sp>
      <p:sp>
        <p:nvSpPr>
          <p:cNvPr id="126" name="Google Shape;126;p2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just" rtl="0">
              <a:spcBef>
                <a:spcPts val="0"/>
              </a:spcBef>
              <a:spcAft>
                <a:spcPts val="0"/>
              </a:spcAft>
              <a:buNone/>
            </a:pPr>
            <a:r>
              <a:rPr lang="fr">
                <a:solidFill>
                  <a:schemeClr val="dk1"/>
                </a:solidFill>
              </a:rPr>
              <a:t>Prendre contact avec :</a:t>
            </a:r>
            <a:r>
              <a:rPr lang="fr" sz="1100">
                <a:solidFill>
                  <a:schemeClr val="dk1"/>
                </a:solidFill>
                <a:latin typeface="Times New Roman"/>
                <a:ea typeface="Times New Roman"/>
                <a:cs typeface="Times New Roman"/>
                <a:sym typeface="Times New Roman"/>
              </a:rPr>
              <a:t> </a:t>
            </a:r>
            <a:endParaRPr sz="1100">
              <a:solidFill>
                <a:schemeClr val="dk1"/>
              </a:solidFill>
              <a:latin typeface="Times New Roman"/>
              <a:ea typeface="Times New Roman"/>
              <a:cs typeface="Times New Roman"/>
              <a:sym typeface="Times New Roman"/>
            </a:endParaRPr>
          </a:p>
          <a:p>
            <a:pPr marL="457200" lvl="0" indent="-323850" algn="just" rtl="0">
              <a:spcBef>
                <a:spcPts val="0"/>
              </a:spcBef>
              <a:spcAft>
                <a:spcPts val="0"/>
              </a:spcAft>
              <a:buClr>
                <a:schemeClr val="dk1"/>
              </a:buClr>
              <a:buSzPts val="1500"/>
              <a:buChar char="●"/>
            </a:pPr>
            <a:r>
              <a:rPr lang="fr" sz="1500">
                <a:solidFill>
                  <a:schemeClr val="dk1"/>
                </a:solidFill>
              </a:rPr>
              <a:t>Les fédérations de chasseurs :</a:t>
            </a:r>
            <a:endParaRPr sz="1500">
              <a:solidFill>
                <a:schemeClr val="dk1"/>
              </a:solidFill>
            </a:endParaRPr>
          </a:p>
          <a:p>
            <a:pPr marL="914400" lvl="1" indent="-342900" algn="just" rtl="0">
              <a:spcBef>
                <a:spcPts val="0"/>
              </a:spcBef>
              <a:spcAft>
                <a:spcPts val="0"/>
              </a:spcAft>
              <a:buClr>
                <a:schemeClr val="dk1"/>
              </a:buClr>
              <a:buSzPts val="1800"/>
              <a:buChar char="○"/>
            </a:pPr>
            <a:r>
              <a:rPr lang="fr" sz="1500">
                <a:solidFill>
                  <a:schemeClr val="dk1"/>
                </a:solidFill>
              </a:rPr>
              <a:t>si les parcelles sont concernées.</a:t>
            </a:r>
            <a:endParaRPr sz="1500">
              <a:solidFill>
                <a:schemeClr val="dk1"/>
              </a:solidFill>
            </a:endParaRPr>
          </a:p>
          <a:p>
            <a:pPr marL="457200" lvl="0" indent="0" algn="just" rtl="0">
              <a:spcBef>
                <a:spcPts val="0"/>
              </a:spcBef>
              <a:spcAft>
                <a:spcPts val="0"/>
              </a:spcAft>
              <a:buNone/>
            </a:pPr>
            <a:endParaRPr sz="1500">
              <a:solidFill>
                <a:schemeClr val="dk1"/>
              </a:solidFill>
            </a:endParaRPr>
          </a:p>
          <a:p>
            <a:pPr marL="457200" lvl="0" indent="-342900" algn="just" rtl="0">
              <a:spcBef>
                <a:spcPts val="0"/>
              </a:spcBef>
              <a:spcAft>
                <a:spcPts val="0"/>
              </a:spcAft>
              <a:buClr>
                <a:schemeClr val="dk1"/>
              </a:buClr>
              <a:buSzPts val="1800"/>
              <a:buChar char="●"/>
            </a:pPr>
            <a:r>
              <a:rPr lang="fr" sz="1100">
                <a:solidFill>
                  <a:schemeClr val="dk1"/>
                </a:solidFill>
                <a:latin typeface="Times New Roman"/>
                <a:ea typeface="Times New Roman"/>
                <a:cs typeface="Times New Roman"/>
                <a:sym typeface="Times New Roman"/>
              </a:rPr>
              <a:t> </a:t>
            </a:r>
            <a:r>
              <a:rPr lang="fr" sz="1500">
                <a:solidFill>
                  <a:schemeClr val="dk1"/>
                </a:solidFill>
              </a:rPr>
              <a:t>Les clubs sportifs et les associations </a:t>
            </a:r>
            <a:endParaRPr sz="1500">
              <a:solidFill>
                <a:schemeClr val="dk1"/>
              </a:solidFill>
            </a:endParaRPr>
          </a:p>
          <a:p>
            <a:pPr marL="914400" lvl="1" indent="-342900" algn="just" rtl="0">
              <a:spcBef>
                <a:spcPts val="0"/>
              </a:spcBef>
              <a:spcAft>
                <a:spcPts val="0"/>
              </a:spcAft>
              <a:buClr>
                <a:schemeClr val="dk1"/>
              </a:buClr>
              <a:buSzPts val="1800"/>
              <a:buChar char="○"/>
            </a:pPr>
            <a:r>
              <a:rPr lang="fr" sz="1500">
                <a:solidFill>
                  <a:schemeClr val="dk1"/>
                </a:solidFill>
              </a:rPr>
              <a:t>pour avoir une cohérence dans le calendrier des manifestations locales.</a:t>
            </a:r>
            <a:endParaRPr sz="1500">
              <a:solidFill>
                <a:schemeClr val="dk1"/>
              </a:solidFill>
            </a:endParaRPr>
          </a:p>
          <a:p>
            <a:pPr marL="0" lvl="0" indent="0" algn="just" rtl="0">
              <a:spcBef>
                <a:spcPts val="0"/>
              </a:spcBef>
              <a:spcAft>
                <a:spcPts val="0"/>
              </a:spcAft>
              <a:buNone/>
            </a:pPr>
            <a:endParaRPr sz="1500">
              <a:solidFill>
                <a:schemeClr val="dk1"/>
              </a:solidFill>
            </a:endParaRPr>
          </a:p>
          <a:p>
            <a:pPr marL="0" lvl="0" indent="0" algn="just" rtl="0">
              <a:spcBef>
                <a:spcPts val="0"/>
              </a:spcBef>
              <a:spcAft>
                <a:spcPts val="0"/>
              </a:spcAft>
              <a:buNone/>
            </a:pPr>
            <a:endParaRPr sz="1500">
              <a:solidFill>
                <a:schemeClr val="dk1"/>
              </a:solidFill>
            </a:endParaRPr>
          </a:p>
          <a:p>
            <a:pPr marL="0" lvl="0" indent="0" algn="just" rtl="0">
              <a:spcBef>
                <a:spcPts val="0"/>
              </a:spcBef>
              <a:spcAft>
                <a:spcPts val="0"/>
              </a:spcAft>
              <a:buClr>
                <a:schemeClr val="dk1"/>
              </a:buClr>
              <a:buSzPts val="1100"/>
              <a:buFont typeface="Arial"/>
              <a:buNone/>
            </a:pPr>
            <a:r>
              <a:rPr lang="fr" u="sng">
                <a:solidFill>
                  <a:schemeClr val="accent5"/>
                </a:solidFill>
                <a:hlinkClick r:id="rId3" action="ppaction://hlinksldjump">
                  <a:extLst>
                    <a:ext uri="{A12FA001-AC4F-418D-AE19-62706E023703}">
                      <ahyp:hlinkClr xmlns:ahyp="http://schemas.microsoft.com/office/drawing/2018/hyperlinkcolor" val="tx"/>
                    </a:ext>
                  </a:extLst>
                </a:hlinkClick>
              </a:rPr>
              <a:t>Retour</a:t>
            </a:r>
            <a:endParaRPr>
              <a:solidFill>
                <a:schemeClr val="dk1"/>
              </a:solidFill>
            </a:endParaRPr>
          </a:p>
          <a:p>
            <a:pPr marL="0" lvl="0" indent="0" algn="just" rtl="0">
              <a:spcBef>
                <a:spcPts val="0"/>
              </a:spcBef>
              <a:spcAft>
                <a:spcPts val="0"/>
              </a:spcAft>
              <a:buNone/>
            </a:pPr>
            <a:endParaRPr>
              <a:solidFill>
                <a:schemeClr val="dk1"/>
              </a:solidFill>
            </a:endParaRPr>
          </a:p>
          <a:p>
            <a:pPr marL="0" lvl="0" indent="0" algn="l" rtl="0">
              <a:spcBef>
                <a:spcPts val="0"/>
              </a:spcBef>
              <a:spcAft>
                <a:spcPts val="1200"/>
              </a:spcAft>
              <a:buNone/>
            </a:pP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2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fr"/>
              <a:t>ORGANISATION</a:t>
            </a:r>
            <a:endParaRPr/>
          </a:p>
        </p:txBody>
      </p:sp>
      <p:sp>
        <p:nvSpPr>
          <p:cNvPr id="132" name="Google Shape;132;p2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lnSpcReduction="20000"/>
          </a:bodyPr>
          <a:lstStyle/>
          <a:p>
            <a:pPr marL="0" lvl="0" indent="0" algn="l" rtl="0">
              <a:spcBef>
                <a:spcPts val="0"/>
              </a:spcBef>
              <a:spcAft>
                <a:spcPts val="0"/>
              </a:spcAft>
              <a:buNone/>
            </a:pPr>
            <a:r>
              <a:rPr lang="fr" u="sng">
                <a:solidFill>
                  <a:schemeClr val="hlink"/>
                </a:solidFill>
                <a:hlinkClick r:id="rId3" action="ppaction://hlinksldjump"/>
              </a:rPr>
              <a:t>LE PERSONNEL D’ORGANISATION</a:t>
            </a:r>
            <a:endParaRPr/>
          </a:p>
          <a:p>
            <a:pPr marL="0" lvl="0" indent="0" algn="l" rtl="0">
              <a:spcBef>
                <a:spcPts val="1200"/>
              </a:spcBef>
              <a:spcAft>
                <a:spcPts val="0"/>
              </a:spcAft>
              <a:buNone/>
            </a:pPr>
            <a:r>
              <a:rPr lang="fr" u="sng">
                <a:solidFill>
                  <a:schemeClr val="hlink"/>
                </a:solidFill>
                <a:hlinkClick r:id="rId4" action="ppaction://hlinksldjump"/>
              </a:rPr>
              <a:t>REALISATION</a:t>
            </a:r>
            <a:endParaRPr/>
          </a:p>
          <a:p>
            <a:pPr marL="0" lvl="0" indent="0" algn="l" rtl="0">
              <a:spcBef>
                <a:spcPts val="1200"/>
              </a:spcBef>
              <a:spcAft>
                <a:spcPts val="0"/>
              </a:spcAft>
              <a:buNone/>
            </a:pPr>
            <a:r>
              <a:rPr lang="fr" u="sng">
                <a:solidFill>
                  <a:schemeClr val="hlink"/>
                </a:solidFill>
                <a:hlinkClick r:id="rId5" action="ppaction://hlinksldjump"/>
              </a:rPr>
              <a:t>LE MATERIEL</a:t>
            </a:r>
            <a:endParaRPr/>
          </a:p>
          <a:p>
            <a:pPr marL="0" lvl="0" indent="0" algn="l" rtl="0">
              <a:spcBef>
                <a:spcPts val="1200"/>
              </a:spcBef>
              <a:spcAft>
                <a:spcPts val="0"/>
              </a:spcAft>
              <a:buNone/>
            </a:pPr>
            <a:endParaRPr/>
          </a:p>
          <a:p>
            <a:pPr marL="0" lvl="0" indent="0" algn="l" rtl="0">
              <a:spcBef>
                <a:spcPts val="1200"/>
              </a:spcBef>
              <a:spcAft>
                <a:spcPts val="0"/>
              </a:spcAft>
              <a:buNone/>
            </a:pPr>
            <a:endParaRPr/>
          </a:p>
          <a:p>
            <a:pPr marL="0" lvl="0" indent="0" algn="l" rtl="0">
              <a:spcBef>
                <a:spcPts val="1200"/>
              </a:spcBef>
              <a:spcAft>
                <a:spcPts val="0"/>
              </a:spcAft>
              <a:buNone/>
            </a:pPr>
            <a:endParaRPr/>
          </a:p>
          <a:p>
            <a:pPr marL="0" lvl="0" indent="0" algn="l" rtl="0">
              <a:spcBef>
                <a:spcPts val="1200"/>
              </a:spcBef>
              <a:spcAft>
                <a:spcPts val="0"/>
              </a:spcAft>
              <a:buNone/>
            </a:pPr>
            <a:r>
              <a:rPr lang="fr" u="sng">
                <a:solidFill>
                  <a:schemeClr val="hlink"/>
                </a:solidFill>
                <a:hlinkClick r:id="rId6" action="ppaction://hlinksldjump"/>
              </a:rPr>
              <a:t>Retour</a:t>
            </a:r>
            <a:endParaRPr/>
          </a:p>
          <a:p>
            <a:pPr marL="0" lvl="0" indent="0" algn="l" rtl="0">
              <a:spcBef>
                <a:spcPts val="1200"/>
              </a:spcBef>
              <a:spcAft>
                <a:spcPts val="1200"/>
              </a:spcAft>
              <a:buNone/>
            </a:pP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2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Clr>
                <a:schemeClr val="dk1"/>
              </a:buClr>
              <a:buSzPts val="1100"/>
              <a:buFont typeface="Arial"/>
              <a:buNone/>
            </a:pPr>
            <a:r>
              <a:rPr lang="fr" sz="2500"/>
              <a:t>PERSONNEL D’ORGANISATION</a:t>
            </a:r>
            <a:endParaRPr sz="3900"/>
          </a:p>
        </p:txBody>
      </p:sp>
      <p:sp>
        <p:nvSpPr>
          <p:cNvPr id="138" name="Google Shape;138;p27"/>
          <p:cNvSpPr txBox="1">
            <a:spLocks noGrp="1"/>
          </p:cNvSpPr>
          <p:nvPr>
            <p:ph type="body" idx="1"/>
          </p:nvPr>
        </p:nvSpPr>
        <p:spPr>
          <a:xfrm>
            <a:off x="311700" y="1017725"/>
            <a:ext cx="8520600" cy="3804000"/>
          </a:xfrm>
          <a:prstGeom prst="rect">
            <a:avLst/>
          </a:prstGeom>
        </p:spPr>
        <p:txBody>
          <a:bodyPr spcFirstLastPara="1" wrap="square" lIns="91425" tIns="91425" rIns="91425" bIns="91425" anchor="t" anchorCtr="0">
            <a:normAutofit fontScale="77500" lnSpcReduction="20000"/>
          </a:bodyPr>
          <a:lstStyle/>
          <a:p>
            <a:pPr marL="0" lvl="0" indent="0" algn="just" rtl="0">
              <a:lnSpc>
                <a:spcPct val="100000"/>
              </a:lnSpc>
              <a:spcBef>
                <a:spcPts val="1200"/>
              </a:spcBef>
              <a:spcAft>
                <a:spcPts val="0"/>
              </a:spcAft>
              <a:buNone/>
            </a:pPr>
            <a:r>
              <a:rPr lang="fr" sz="1929">
                <a:solidFill>
                  <a:schemeClr val="dk1"/>
                </a:solidFill>
              </a:rPr>
              <a:t>LES RESPONSABLES</a:t>
            </a:r>
            <a:endParaRPr sz="1929">
              <a:solidFill>
                <a:schemeClr val="dk1"/>
              </a:solidFill>
            </a:endParaRPr>
          </a:p>
          <a:p>
            <a:pPr marL="457200" lvl="0" indent="-297497" algn="just" rtl="0">
              <a:lnSpc>
                <a:spcPct val="100000"/>
              </a:lnSpc>
              <a:spcBef>
                <a:spcPts val="1200"/>
              </a:spcBef>
              <a:spcAft>
                <a:spcPts val="0"/>
              </a:spcAft>
              <a:buClr>
                <a:schemeClr val="dk1"/>
              </a:buClr>
              <a:buSzPct val="100000"/>
              <a:buChar char="●"/>
            </a:pPr>
            <a:r>
              <a:rPr lang="fr" sz="1400" b="1">
                <a:solidFill>
                  <a:schemeClr val="dk1"/>
                </a:solidFill>
              </a:rPr>
              <a:t>Responsable de l’organisation</a:t>
            </a:r>
            <a:r>
              <a:rPr lang="fr" sz="1400">
                <a:solidFill>
                  <a:schemeClr val="dk1"/>
                </a:solidFill>
              </a:rPr>
              <a:t> : (président du club ou responsable de la section canicross ou toute personne ayant le sens de l’organisation) : sa mission est de faire la liaison entre tous et de gérer la manifestation. En tout cas, il n’a pas de poste attitré. Il se charge de l’accueil du vétérinaire pour lui permettre d’effectuer son contrôle sanitaire dans les meilleures conditions, des personnalités et des journalistes. Il reste disponible pour le directeur de course.</a:t>
            </a:r>
            <a:endParaRPr sz="1400">
              <a:solidFill>
                <a:schemeClr val="dk1"/>
              </a:solidFill>
            </a:endParaRPr>
          </a:p>
          <a:p>
            <a:pPr marL="457200" lvl="0" indent="-297497" algn="just" rtl="0">
              <a:lnSpc>
                <a:spcPct val="100000"/>
              </a:lnSpc>
              <a:spcBef>
                <a:spcPts val="0"/>
              </a:spcBef>
              <a:spcAft>
                <a:spcPts val="0"/>
              </a:spcAft>
              <a:buClr>
                <a:schemeClr val="dk1"/>
              </a:buClr>
              <a:buSzPct val="100000"/>
              <a:buChar char="●"/>
            </a:pPr>
            <a:r>
              <a:rPr lang="fr" sz="1400" b="1">
                <a:solidFill>
                  <a:schemeClr val="dk1"/>
                </a:solidFill>
              </a:rPr>
              <a:t>Directeur de Course</a:t>
            </a:r>
            <a:r>
              <a:rPr lang="fr" sz="1400">
                <a:solidFill>
                  <a:schemeClr val="dk1"/>
                </a:solidFill>
              </a:rPr>
              <a:t> : Il vérifie le balisage, mesure et valide les parcours. Il fait appliquer le règlement, gère le litiges et il est responsable du bon déroulement de la course avec le responsable de l’organisation. Il vérifie ou délègue un commissaire pour contrôler le matériel des participants suivant le règlement canicross de la CNEAC en vigueur. Il valide les résultats et peut remettre les récompenses en accord avec les organisateurs.</a:t>
            </a:r>
            <a:endParaRPr sz="1400">
              <a:solidFill>
                <a:schemeClr val="dk1"/>
              </a:solidFill>
            </a:endParaRPr>
          </a:p>
          <a:p>
            <a:pPr marL="0" lvl="0" indent="0" algn="just" rtl="0">
              <a:lnSpc>
                <a:spcPct val="100000"/>
              </a:lnSpc>
              <a:spcBef>
                <a:spcPts val="1200"/>
              </a:spcBef>
              <a:spcAft>
                <a:spcPts val="0"/>
              </a:spcAft>
              <a:buNone/>
            </a:pPr>
            <a:endParaRPr sz="1400">
              <a:solidFill>
                <a:schemeClr val="dk1"/>
              </a:solidFill>
            </a:endParaRPr>
          </a:p>
          <a:p>
            <a:pPr marL="89999" lvl="0" indent="0" algn="just" rtl="0">
              <a:lnSpc>
                <a:spcPct val="100000"/>
              </a:lnSpc>
              <a:spcBef>
                <a:spcPts val="1200"/>
              </a:spcBef>
              <a:spcAft>
                <a:spcPts val="0"/>
              </a:spcAft>
              <a:buNone/>
            </a:pPr>
            <a:r>
              <a:rPr lang="fr" sz="1400" b="1">
                <a:solidFill>
                  <a:schemeClr val="dk1"/>
                </a:solidFill>
              </a:rPr>
              <a:t>Pour chacun des trois postes suivants, il est important qu’un responsable soit nommé. Ainsi, il assure la gestion et les missions de son groupe. Il reste le lien entre les bénévoles et les responsables de la course.</a:t>
            </a:r>
            <a:endParaRPr sz="1400" b="1">
              <a:solidFill>
                <a:schemeClr val="dk1"/>
              </a:solidFill>
            </a:endParaRPr>
          </a:p>
          <a:p>
            <a:pPr marL="89999" lvl="0" indent="0" algn="just" rtl="0">
              <a:spcBef>
                <a:spcPts val="1200"/>
              </a:spcBef>
              <a:spcAft>
                <a:spcPts val="0"/>
              </a:spcAft>
              <a:buNone/>
            </a:pPr>
            <a:r>
              <a:rPr lang="fr" sz="1400" u="sng">
                <a:solidFill>
                  <a:schemeClr val="dk1"/>
                </a:solidFill>
              </a:rPr>
              <a:t>Conseil</a:t>
            </a:r>
            <a:r>
              <a:rPr lang="fr" sz="1400" b="1" u="sng">
                <a:solidFill>
                  <a:schemeClr val="dk1"/>
                </a:solidFill>
              </a:rPr>
              <a:t> </a:t>
            </a:r>
            <a:r>
              <a:rPr lang="fr" sz="1400" b="1">
                <a:solidFill>
                  <a:schemeClr val="dk1"/>
                </a:solidFill>
              </a:rPr>
              <a:t>: </a:t>
            </a:r>
            <a:r>
              <a:rPr lang="fr" sz="1400">
                <a:solidFill>
                  <a:schemeClr val="dk1"/>
                </a:solidFill>
              </a:rPr>
              <a:t>Bien définir en amont les missions. éviter de compléter les effectifs d’un groupe avec celui d’un autre groupe en cas de manque. Pour les postes de terrains, accompagner les bénévoles sur les lieux.</a:t>
            </a:r>
            <a:endParaRPr sz="1400">
              <a:solidFill>
                <a:schemeClr val="dk1"/>
              </a:solidFill>
            </a:endParaRPr>
          </a:p>
          <a:p>
            <a:pPr marL="89999" lvl="0" indent="0" algn="just" rtl="0">
              <a:spcBef>
                <a:spcPts val="1200"/>
              </a:spcBef>
              <a:spcAft>
                <a:spcPts val="0"/>
              </a:spcAft>
              <a:buNone/>
            </a:pPr>
            <a:r>
              <a:rPr lang="fr" sz="1400">
                <a:solidFill>
                  <a:schemeClr val="dk1"/>
                </a:solidFill>
              </a:rPr>
              <a:t>Prévoir des photographes sur les zones des départs/arrivées et sur le terrain (contrôleurs de course).</a:t>
            </a:r>
            <a:endParaRPr sz="1400">
              <a:solidFill>
                <a:schemeClr val="dk1"/>
              </a:solidFill>
            </a:endParaRPr>
          </a:p>
          <a:p>
            <a:pPr marL="0" lvl="0" indent="0" algn="l" rtl="0">
              <a:lnSpc>
                <a:spcPct val="100000"/>
              </a:lnSpc>
              <a:spcBef>
                <a:spcPts val="1200"/>
              </a:spcBef>
              <a:spcAft>
                <a:spcPts val="0"/>
              </a:spcAft>
              <a:buNone/>
            </a:pPr>
            <a:endParaRPr sz="1100">
              <a:solidFill>
                <a:schemeClr val="dk1"/>
              </a:solidFill>
            </a:endParaRPr>
          </a:p>
          <a:p>
            <a:pPr marL="0" lvl="0" indent="0" algn="l" rtl="0">
              <a:lnSpc>
                <a:spcPct val="100000"/>
              </a:lnSpc>
              <a:spcBef>
                <a:spcPts val="0"/>
              </a:spcBef>
              <a:spcAft>
                <a:spcPts val="0"/>
              </a:spcAft>
              <a:buNone/>
            </a:pPr>
            <a:r>
              <a:rPr lang="fr" sz="1100" u="sng">
                <a:solidFill>
                  <a:schemeClr val="hlink"/>
                </a:solidFill>
                <a:hlinkClick r:id="rId3" action="ppaction://hlinksldjump"/>
              </a:rPr>
              <a:t>Retour</a:t>
            </a:r>
            <a:r>
              <a:rPr lang="fr" sz="1100">
                <a:solidFill>
                  <a:schemeClr val="dk1"/>
                </a:solidFill>
              </a:rPr>
              <a:t>																</a:t>
            </a:r>
            <a:r>
              <a:rPr lang="fr" sz="1100" u="sng">
                <a:solidFill>
                  <a:schemeClr val="accent5"/>
                </a:solidFill>
                <a:hlinkClick r:id="" action="ppaction://hlinkshowjump?jump=nextslide">
                  <a:extLst>
                    <a:ext uri="{A12FA001-AC4F-418D-AE19-62706E023703}">
                      <ahyp:hlinkClr xmlns:ahyp="http://schemas.microsoft.com/office/drawing/2018/hyperlinkcolor" val="tx"/>
                    </a:ext>
                  </a:extLst>
                </a:hlinkClick>
              </a:rPr>
              <a:t>Après</a:t>
            </a:r>
            <a:endParaRPr sz="1100">
              <a:solidFill>
                <a:schemeClr val="dk1"/>
              </a:solidFill>
            </a:endParaRPr>
          </a:p>
          <a:p>
            <a:pPr marL="0" lvl="0" indent="0" algn="l" rtl="0">
              <a:spcBef>
                <a:spcPts val="0"/>
              </a:spcBef>
              <a:spcAft>
                <a:spcPts val="1200"/>
              </a:spcAft>
              <a:buNone/>
            </a:pP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2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Clr>
                <a:schemeClr val="dk1"/>
              </a:buClr>
              <a:buSzPts val="1100"/>
              <a:buFont typeface="Arial"/>
              <a:buNone/>
            </a:pPr>
            <a:r>
              <a:rPr lang="fr" sz="2500"/>
              <a:t>PERSONNEL D’ORGANISATION</a:t>
            </a:r>
            <a:endParaRPr sz="2500"/>
          </a:p>
        </p:txBody>
      </p:sp>
      <p:sp>
        <p:nvSpPr>
          <p:cNvPr id="144" name="Google Shape;144;p28"/>
          <p:cNvSpPr txBox="1">
            <a:spLocks noGrp="1"/>
          </p:cNvSpPr>
          <p:nvPr>
            <p:ph type="body" idx="1"/>
          </p:nvPr>
        </p:nvSpPr>
        <p:spPr>
          <a:xfrm>
            <a:off x="311700" y="824750"/>
            <a:ext cx="8520600" cy="4018800"/>
          </a:xfrm>
          <a:prstGeom prst="rect">
            <a:avLst/>
          </a:prstGeom>
        </p:spPr>
        <p:txBody>
          <a:bodyPr spcFirstLastPara="1" wrap="square" lIns="91425" tIns="91425" rIns="91425" bIns="91425" anchor="t" anchorCtr="0">
            <a:normAutofit lnSpcReduction="20000"/>
          </a:bodyPr>
          <a:lstStyle/>
          <a:p>
            <a:pPr marL="0" lvl="0" indent="0" algn="just" rtl="0">
              <a:spcBef>
                <a:spcPts val="1200"/>
              </a:spcBef>
              <a:spcAft>
                <a:spcPts val="0"/>
              </a:spcAft>
              <a:buClr>
                <a:schemeClr val="dk1"/>
              </a:buClr>
              <a:buSzPts val="1100"/>
              <a:buFont typeface="Arial"/>
              <a:buNone/>
            </a:pPr>
            <a:r>
              <a:rPr lang="fr" sz="1325">
                <a:solidFill>
                  <a:schemeClr val="dk1"/>
                </a:solidFill>
              </a:rPr>
              <a:t>POSTE SECRETAIRE</a:t>
            </a:r>
            <a:endParaRPr sz="1325">
              <a:solidFill>
                <a:schemeClr val="dk1"/>
              </a:solidFill>
            </a:endParaRPr>
          </a:p>
          <a:p>
            <a:pPr marL="457200" lvl="0" indent="-301625" algn="just" rtl="0">
              <a:spcBef>
                <a:spcPts val="1200"/>
              </a:spcBef>
              <a:spcAft>
                <a:spcPts val="0"/>
              </a:spcAft>
              <a:buClr>
                <a:schemeClr val="dk1"/>
              </a:buClr>
              <a:buSzPts val="1150"/>
              <a:buChar char="●"/>
            </a:pPr>
            <a:r>
              <a:rPr lang="fr" sz="1150">
                <a:solidFill>
                  <a:schemeClr val="dk1"/>
                </a:solidFill>
              </a:rPr>
              <a:t>Dans l’idéal, un responsable</a:t>
            </a:r>
            <a:r>
              <a:rPr lang="fr" sz="1150" b="1">
                <a:solidFill>
                  <a:schemeClr val="dk1"/>
                </a:solidFill>
              </a:rPr>
              <a:t> </a:t>
            </a:r>
            <a:r>
              <a:rPr lang="fr" sz="1150">
                <a:solidFill>
                  <a:schemeClr val="dk1"/>
                </a:solidFill>
              </a:rPr>
              <a:t>aidé d’un secrétaire pour les saisies des résultats (avec ordinateur et imprimante). En amont de la course : saisie des informations concernant le canicross telles que les inscriptions avec les feuilles d’engagement, l’attribution des dossards.</a:t>
            </a:r>
            <a:endParaRPr sz="1150">
              <a:solidFill>
                <a:schemeClr val="dk1"/>
              </a:solidFill>
            </a:endParaRPr>
          </a:p>
          <a:p>
            <a:pPr marL="457200" lvl="0" indent="-301625" algn="just" rtl="0">
              <a:spcBef>
                <a:spcPts val="0"/>
              </a:spcBef>
              <a:spcAft>
                <a:spcPts val="0"/>
              </a:spcAft>
              <a:buClr>
                <a:schemeClr val="dk1"/>
              </a:buClr>
              <a:buSzPts val="1150"/>
              <a:buChar char="●"/>
            </a:pPr>
            <a:r>
              <a:rPr lang="fr" sz="1150">
                <a:solidFill>
                  <a:schemeClr val="dk1"/>
                </a:solidFill>
              </a:rPr>
              <a:t>Deux secrétaires de terrain et deux chronométreurs (le doublage avec les chronos manuels est toujours recommandé pour les chronos informatisés).</a:t>
            </a:r>
            <a:endParaRPr sz="1150">
              <a:solidFill>
                <a:schemeClr val="dk1"/>
              </a:solidFill>
            </a:endParaRPr>
          </a:p>
          <a:p>
            <a:pPr marL="0" lvl="0" indent="0" algn="just" rtl="0">
              <a:spcBef>
                <a:spcPts val="1200"/>
              </a:spcBef>
              <a:spcAft>
                <a:spcPts val="0"/>
              </a:spcAft>
              <a:buClr>
                <a:schemeClr val="dk1"/>
              </a:buClr>
              <a:buSzPts val="1100"/>
              <a:buFont typeface="Arial"/>
              <a:buNone/>
            </a:pPr>
            <a:r>
              <a:rPr lang="fr" sz="1452">
                <a:solidFill>
                  <a:schemeClr val="dk1"/>
                </a:solidFill>
              </a:rPr>
              <a:t>Missions avant course</a:t>
            </a:r>
            <a:endParaRPr sz="1452">
              <a:solidFill>
                <a:schemeClr val="dk1"/>
              </a:solidFill>
            </a:endParaRPr>
          </a:p>
          <a:p>
            <a:pPr marL="457200" lvl="0" indent="-307975" algn="just" rtl="0">
              <a:lnSpc>
                <a:spcPct val="100000"/>
              </a:lnSpc>
              <a:spcBef>
                <a:spcPts val="1200"/>
              </a:spcBef>
              <a:spcAft>
                <a:spcPts val="0"/>
              </a:spcAft>
              <a:buClr>
                <a:schemeClr val="dk1"/>
              </a:buClr>
              <a:buSzPts val="1250"/>
              <a:buChar char="●"/>
            </a:pPr>
            <a:r>
              <a:rPr lang="fr" sz="1250">
                <a:solidFill>
                  <a:schemeClr val="dk1"/>
                </a:solidFill>
              </a:rPr>
              <a:t>Ouverture du secrétariat pour finaliser les inscriptions et les retraits de dossard (bien contrôler les feuilles). </a:t>
            </a:r>
            <a:endParaRPr sz="1250">
              <a:solidFill>
                <a:schemeClr val="dk1"/>
              </a:solidFill>
            </a:endParaRPr>
          </a:p>
          <a:p>
            <a:pPr marL="457200" lvl="0" indent="-307975" algn="just" rtl="0">
              <a:lnSpc>
                <a:spcPct val="100000"/>
              </a:lnSpc>
              <a:spcBef>
                <a:spcPts val="0"/>
              </a:spcBef>
              <a:spcAft>
                <a:spcPts val="0"/>
              </a:spcAft>
              <a:buClr>
                <a:schemeClr val="dk1"/>
              </a:buClr>
              <a:buSzPts val="1250"/>
              <a:buChar char="●"/>
            </a:pPr>
            <a:r>
              <a:rPr lang="fr" sz="1250">
                <a:solidFill>
                  <a:schemeClr val="dk1"/>
                </a:solidFill>
              </a:rPr>
              <a:t>Ne pas hésiter à faire des postes différents pour éviter des files d’attentes (par exemple : une file pour les vtt et une autre pour les coureurs par exemple).</a:t>
            </a:r>
            <a:endParaRPr sz="1250">
              <a:solidFill>
                <a:schemeClr val="dk1"/>
              </a:solidFill>
            </a:endParaRPr>
          </a:p>
          <a:p>
            <a:pPr marL="0" lvl="0" indent="0" algn="just" rtl="0">
              <a:spcBef>
                <a:spcPts val="1200"/>
              </a:spcBef>
              <a:spcAft>
                <a:spcPts val="0"/>
              </a:spcAft>
              <a:buClr>
                <a:schemeClr val="dk1"/>
              </a:buClr>
              <a:buSzPts val="1100"/>
              <a:buFont typeface="Arial"/>
              <a:buNone/>
            </a:pPr>
            <a:r>
              <a:rPr lang="fr" sz="1250">
                <a:solidFill>
                  <a:schemeClr val="dk1"/>
                </a:solidFill>
              </a:rPr>
              <a:t>Missions lors de la course</a:t>
            </a:r>
            <a:endParaRPr sz="1250">
              <a:solidFill>
                <a:schemeClr val="dk1"/>
              </a:solidFill>
            </a:endParaRPr>
          </a:p>
          <a:p>
            <a:pPr marL="457200" lvl="0" indent="-313390" algn="just" rtl="0">
              <a:spcBef>
                <a:spcPts val="1200"/>
              </a:spcBef>
              <a:spcAft>
                <a:spcPts val="0"/>
              </a:spcAft>
              <a:buClr>
                <a:schemeClr val="dk1"/>
              </a:buClr>
              <a:buSzPts val="1335"/>
              <a:buChar char="●"/>
            </a:pPr>
            <a:r>
              <a:rPr lang="fr" sz="1335">
                <a:solidFill>
                  <a:schemeClr val="dk1"/>
                </a:solidFill>
              </a:rPr>
              <a:t>Appel des concurrents et placements sur la ligne de départ bien avant le début de la course,</a:t>
            </a:r>
            <a:endParaRPr sz="1335">
              <a:solidFill>
                <a:schemeClr val="dk1"/>
              </a:solidFill>
            </a:endParaRPr>
          </a:p>
          <a:p>
            <a:pPr marL="457200" lvl="0" indent="-313390" algn="just" rtl="0">
              <a:spcBef>
                <a:spcPts val="0"/>
              </a:spcBef>
              <a:spcAft>
                <a:spcPts val="0"/>
              </a:spcAft>
              <a:buClr>
                <a:schemeClr val="dk1"/>
              </a:buClr>
              <a:buSzPts val="1335"/>
              <a:buChar char="●"/>
            </a:pPr>
            <a:r>
              <a:rPr lang="fr" sz="1335">
                <a:solidFill>
                  <a:schemeClr val="dk1"/>
                </a:solidFill>
              </a:rPr>
              <a:t>Noter les concurrents suivant l’ordre d’arrivée et le temps donné par le chronométreur,</a:t>
            </a:r>
            <a:endParaRPr sz="1335">
              <a:solidFill>
                <a:schemeClr val="dk1"/>
              </a:solidFill>
            </a:endParaRPr>
          </a:p>
          <a:p>
            <a:pPr marL="457200" lvl="0" indent="-313390" algn="just" rtl="0">
              <a:spcBef>
                <a:spcPts val="0"/>
              </a:spcBef>
              <a:spcAft>
                <a:spcPts val="0"/>
              </a:spcAft>
              <a:buClr>
                <a:schemeClr val="dk1"/>
              </a:buClr>
              <a:buSzPts val="1335"/>
              <a:buChar char="●"/>
            </a:pPr>
            <a:r>
              <a:rPr lang="fr" sz="1335">
                <a:solidFill>
                  <a:schemeClr val="dk1"/>
                </a:solidFill>
              </a:rPr>
              <a:t>Faire les feuilles de classement et l’affichage des résultats,</a:t>
            </a:r>
            <a:endParaRPr sz="1335">
              <a:solidFill>
                <a:schemeClr val="dk1"/>
              </a:solidFill>
            </a:endParaRPr>
          </a:p>
          <a:p>
            <a:pPr marL="457200" lvl="0" indent="-313390" algn="just" rtl="0">
              <a:spcBef>
                <a:spcPts val="0"/>
              </a:spcBef>
              <a:spcAft>
                <a:spcPts val="0"/>
              </a:spcAft>
              <a:buClr>
                <a:schemeClr val="dk1"/>
              </a:buClr>
              <a:buSzPts val="1335"/>
              <a:buChar char="●"/>
            </a:pPr>
            <a:r>
              <a:rPr lang="fr" sz="1335">
                <a:solidFill>
                  <a:schemeClr val="dk1"/>
                </a:solidFill>
              </a:rPr>
              <a:t>Remise des récompenses (trophées, coupes, récompenses).</a:t>
            </a:r>
            <a:endParaRPr sz="1335">
              <a:solidFill>
                <a:schemeClr val="dk1"/>
              </a:solidFill>
            </a:endParaRPr>
          </a:p>
          <a:p>
            <a:pPr marL="0" lvl="0" indent="0" algn="l" rtl="0">
              <a:lnSpc>
                <a:spcPct val="100000"/>
              </a:lnSpc>
              <a:spcBef>
                <a:spcPts val="1200"/>
              </a:spcBef>
              <a:spcAft>
                <a:spcPts val="0"/>
              </a:spcAft>
              <a:buNone/>
            </a:pPr>
            <a:r>
              <a:rPr lang="fr" sz="1100" u="sng">
                <a:solidFill>
                  <a:schemeClr val="accent5"/>
                </a:solidFill>
                <a:hlinkClick r:id="rId3" action="ppaction://hlinksldjump">
                  <a:extLst>
                    <a:ext uri="{A12FA001-AC4F-418D-AE19-62706E023703}">
                      <ahyp:hlinkClr xmlns:ahyp="http://schemas.microsoft.com/office/drawing/2018/hyperlinkcolor" val="tx"/>
                    </a:ext>
                  </a:extLst>
                </a:hlinkClick>
              </a:rPr>
              <a:t>Retour</a:t>
            </a:r>
            <a:r>
              <a:rPr lang="fr" sz="1100">
                <a:solidFill>
                  <a:schemeClr val="dk1"/>
                </a:solidFill>
              </a:rPr>
              <a:t>																</a:t>
            </a:r>
            <a:r>
              <a:rPr lang="fr" sz="1100" u="sng">
                <a:solidFill>
                  <a:schemeClr val="hlink"/>
                </a:solidFill>
                <a:hlinkClick r:id="" action="ppaction://hlinkshowjump?jump=previousslide"/>
              </a:rPr>
              <a:t>Avant </a:t>
            </a:r>
            <a:r>
              <a:rPr lang="fr" sz="1100">
                <a:solidFill>
                  <a:schemeClr val="dk1"/>
                </a:solidFill>
              </a:rPr>
              <a:t>/ </a:t>
            </a:r>
            <a:r>
              <a:rPr lang="fr" sz="1100" u="sng">
                <a:solidFill>
                  <a:schemeClr val="hlink"/>
                </a:solidFill>
                <a:hlinkClick r:id="" action="ppaction://hlinkshowjump?jump=nextslide"/>
              </a:rPr>
              <a:t>après</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2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990"/>
              <a:buFont typeface="Arial"/>
              <a:buNone/>
            </a:pPr>
            <a:r>
              <a:rPr lang="fr" sz="2500"/>
              <a:t>PERSONNEL D’ORGANISATION</a:t>
            </a:r>
            <a:endParaRPr sz="2500"/>
          </a:p>
          <a:p>
            <a:pPr marL="0" lvl="0" indent="0" algn="l" rtl="0">
              <a:spcBef>
                <a:spcPts val="0"/>
              </a:spcBef>
              <a:spcAft>
                <a:spcPts val="0"/>
              </a:spcAft>
              <a:buSzPts val="990"/>
              <a:buNone/>
            </a:pPr>
            <a:endParaRPr sz="2520"/>
          </a:p>
        </p:txBody>
      </p:sp>
      <p:sp>
        <p:nvSpPr>
          <p:cNvPr id="150" name="Google Shape;150;p29"/>
          <p:cNvSpPr txBox="1">
            <a:spLocks noGrp="1"/>
          </p:cNvSpPr>
          <p:nvPr>
            <p:ph type="body" idx="1"/>
          </p:nvPr>
        </p:nvSpPr>
        <p:spPr>
          <a:xfrm>
            <a:off x="419875" y="1107475"/>
            <a:ext cx="8202600" cy="3416400"/>
          </a:xfrm>
          <a:prstGeom prst="rect">
            <a:avLst/>
          </a:prstGeom>
        </p:spPr>
        <p:txBody>
          <a:bodyPr spcFirstLastPara="1" wrap="square" lIns="91425" tIns="91425" rIns="91425" bIns="91425" anchor="t" anchorCtr="0">
            <a:normAutofit lnSpcReduction="10000"/>
          </a:bodyPr>
          <a:lstStyle/>
          <a:p>
            <a:pPr marL="0" lvl="0" indent="0" algn="just" rtl="0">
              <a:spcBef>
                <a:spcPts val="1200"/>
              </a:spcBef>
              <a:spcAft>
                <a:spcPts val="0"/>
              </a:spcAft>
              <a:buClr>
                <a:schemeClr val="dk1"/>
              </a:buClr>
              <a:buSzPts val="1100"/>
              <a:buFont typeface="Arial"/>
              <a:buNone/>
            </a:pPr>
            <a:r>
              <a:rPr lang="fr" sz="1400">
                <a:solidFill>
                  <a:schemeClr val="dk1"/>
                </a:solidFill>
              </a:rPr>
              <a:t>POSTE LOGISTIQUE</a:t>
            </a:r>
            <a:endParaRPr sz="1400">
              <a:solidFill>
                <a:schemeClr val="dk1"/>
              </a:solidFill>
            </a:endParaRPr>
          </a:p>
          <a:p>
            <a:pPr marL="457200" lvl="0" indent="-457200" algn="just" rtl="0">
              <a:spcBef>
                <a:spcPts val="1200"/>
              </a:spcBef>
              <a:spcAft>
                <a:spcPts val="0"/>
              </a:spcAft>
              <a:buClr>
                <a:schemeClr val="dk1"/>
              </a:buClr>
              <a:buSzPts val="1100"/>
              <a:buFont typeface="Arial"/>
              <a:buNone/>
            </a:pPr>
            <a:r>
              <a:rPr lang="fr" sz="1400">
                <a:solidFill>
                  <a:schemeClr val="dk1"/>
                </a:solidFill>
              </a:rPr>
              <a:t>Gestion des ravitaillements  </a:t>
            </a:r>
            <a:r>
              <a:rPr lang="fr" sz="1300">
                <a:solidFill>
                  <a:schemeClr val="dk1"/>
                </a:solidFill>
              </a:rPr>
              <a:t> </a:t>
            </a:r>
            <a:endParaRPr sz="1300">
              <a:solidFill>
                <a:schemeClr val="dk1"/>
              </a:solidFill>
            </a:endParaRPr>
          </a:p>
          <a:p>
            <a:pPr marL="269999" lvl="0" indent="0" algn="just" rtl="0">
              <a:spcBef>
                <a:spcPts val="0"/>
              </a:spcBef>
              <a:spcAft>
                <a:spcPts val="0"/>
              </a:spcAft>
              <a:buNone/>
            </a:pPr>
            <a:r>
              <a:rPr lang="fr" sz="900">
                <a:solidFill>
                  <a:schemeClr val="dk1"/>
                </a:solidFill>
                <a:latin typeface="Times New Roman"/>
                <a:ea typeface="Times New Roman"/>
                <a:cs typeface="Times New Roman"/>
                <a:sym typeface="Times New Roman"/>
              </a:rPr>
              <a:t>	</a:t>
            </a:r>
            <a:endParaRPr sz="900">
              <a:solidFill>
                <a:schemeClr val="dk1"/>
              </a:solidFill>
              <a:latin typeface="Times New Roman"/>
              <a:ea typeface="Times New Roman"/>
              <a:cs typeface="Times New Roman"/>
              <a:sym typeface="Times New Roman"/>
            </a:endParaRPr>
          </a:p>
          <a:p>
            <a:pPr marL="457200" lvl="0" indent="-311150" algn="just" rtl="0">
              <a:spcBef>
                <a:spcPts val="0"/>
              </a:spcBef>
              <a:spcAft>
                <a:spcPts val="0"/>
              </a:spcAft>
              <a:buClr>
                <a:schemeClr val="dk1"/>
              </a:buClr>
              <a:buSzPts val="1300"/>
              <a:buChar char="●"/>
            </a:pPr>
            <a:r>
              <a:rPr lang="fr" sz="1300">
                <a:solidFill>
                  <a:schemeClr val="dk1"/>
                </a:solidFill>
              </a:rPr>
              <a:t>Prendre en charge l’accueil des participants sur le site :</a:t>
            </a:r>
            <a:endParaRPr sz="1300">
              <a:solidFill>
                <a:schemeClr val="dk1"/>
              </a:solidFill>
            </a:endParaRPr>
          </a:p>
          <a:p>
            <a:pPr marL="914400" lvl="1" indent="-311150" algn="just" rtl="0">
              <a:spcBef>
                <a:spcPts val="0"/>
              </a:spcBef>
              <a:spcAft>
                <a:spcPts val="0"/>
              </a:spcAft>
              <a:buClr>
                <a:schemeClr val="dk1"/>
              </a:buClr>
              <a:buSzPts val="1300"/>
              <a:buChar char="○"/>
            </a:pPr>
            <a:r>
              <a:rPr lang="fr" sz="1300">
                <a:solidFill>
                  <a:schemeClr val="dk1"/>
                </a:solidFill>
              </a:rPr>
              <a:t>Parcage des véhicules,</a:t>
            </a:r>
            <a:endParaRPr sz="1300">
              <a:solidFill>
                <a:schemeClr val="dk1"/>
              </a:solidFill>
            </a:endParaRPr>
          </a:p>
          <a:p>
            <a:pPr marL="914400" lvl="1" indent="-311150" algn="just" rtl="0">
              <a:spcBef>
                <a:spcPts val="0"/>
              </a:spcBef>
              <a:spcAft>
                <a:spcPts val="0"/>
              </a:spcAft>
              <a:buClr>
                <a:schemeClr val="dk1"/>
              </a:buClr>
              <a:buSzPts val="1300"/>
              <a:buChar char="○"/>
            </a:pPr>
            <a:r>
              <a:rPr lang="fr" sz="1300">
                <a:solidFill>
                  <a:schemeClr val="dk1"/>
                </a:solidFill>
              </a:rPr>
              <a:t>Renseigner les concurrents en indiquant les différents endroits du site.</a:t>
            </a:r>
            <a:endParaRPr sz="1300">
              <a:solidFill>
                <a:schemeClr val="dk1"/>
              </a:solidFill>
            </a:endParaRPr>
          </a:p>
          <a:p>
            <a:pPr marL="457200" lvl="0" indent="-311150" algn="just" rtl="0">
              <a:spcBef>
                <a:spcPts val="0"/>
              </a:spcBef>
              <a:spcAft>
                <a:spcPts val="0"/>
              </a:spcAft>
              <a:buClr>
                <a:schemeClr val="dk1"/>
              </a:buClr>
              <a:buSzPts val="1300"/>
              <a:buChar char="●"/>
            </a:pPr>
            <a:r>
              <a:rPr lang="fr" sz="1300">
                <a:solidFill>
                  <a:schemeClr val="dk1"/>
                </a:solidFill>
              </a:rPr>
              <a:t>Installation des approvisionnements (café d’accueil, boissons pour désaltérer, friandises…),</a:t>
            </a:r>
            <a:endParaRPr sz="1300">
              <a:solidFill>
                <a:schemeClr val="dk1"/>
              </a:solidFill>
            </a:endParaRPr>
          </a:p>
          <a:p>
            <a:pPr marL="457200" lvl="0" indent="-311150" algn="just" rtl="0">
              <a:spcBef>
                <a:spcPts val="0"/>
              </a:spcBef>
              <a:spcAft>
                <a:spcPts val="0"/>
              </a:spcAft>
              <a:buClr>
                <a:schemeClr val="dk1"/>
              </a:buClr>
              <a:buSzPts val="1300"/>
              <a:buChar char="●"/>
            </a:pPr>
            <a:r>
              <a:rPr lang="fr" sz="1300">
                <a:solidFill>
                  <a:schemeClr val="dk1"/>
                </a:solidFill>
              </a:rPr>
              <a:t>Procéder au ravitaillement des participants pendant et après la course,</a:t>
            </a:r>
            <a:endParaRPr sz="1300">
              <a:solidFill>
                <a:schemeClr val="dk1"/>
              </a:solidFill>
            </a:endParaRPr>
          </a:p>
          <a:p>
            <a:pPr marL="457200" lvl="0" indent="-311150" algn="just" rtl="0">
              <a:spcBef>
                <a:spcPts val="0"/>
              </a:spcBef>
              <a:spcAft>
                <a:spcPts val="0"/>
              </a:spcAft>
              <a:buClr>
                <a:schemeClr val="dk1"/>
              </a:buClr>
              <a:buSzPts val="1300"/>
              <a:buChar char="●"/>
            </a:pPr>
            <a:r>
              <a:rPr lang="fr" sz="1300">
                <a:solidFill>
                  <a:schemeClr val="dk1"/>
                </a:solidFill>
              </a:rPr>
              <a:t>Préparation du pot d’honneur en harmonie avec le poste « secrétariat/récompenses ».</a:t>
            </a:r>
            <a:endParaRPr sz="1300">
              <a:solidFill>
                <a:schemeClr val="dk1"/>
              </a:solidFill>
            </a:endParaRPr>
          </a:p>
          <a:p>
            <a:pPr marL="0" lvl="0" indent="0" algn="l" rtl="0">
              <a:spcBef>
                <a:spcPts val="0"/>
              </a:spcBef>
              <a:spcAft>
                <a:spcPts val="0"/>
              </a:spcAft>
              <a:buNone/>
            </a:pPr>
            <a:endParaRPr/>
          </a:p>
          <a:p>
            <a:pPr marL="0" lvl="0" indent="0" algn="l" rtl="0">
              <a:spcBef>
                <a:spcPts val="1200"/>
              </a:spcBef>
              <a:spcAft>
                <a:spcPts val="0"/>
              </a:spcAft>
              <a:buNone/>
            </a:pPr>
            <a:endParaRPr/>
          </a:p>
          <a:p>
            <a:pPr marL="0" lvl="0" indent="0" algn="l" rtl="0">
              <a:lnSpc>
                <a:spcPct val="100000"/>
              </a:lnSpc>
              <a:spcBef>
                <a:spcPts val="1200"/>
              </a:spcBef>
              <a:spcAft>
                <a:spcPts val="0"/>
              </a:spcAft>
              <a:buClr>
                <a:schemeClr val="dk1"/>
              </a:buClr>
              <a:buSzPts val="1100"/>
              <a:buFont typeface="Arial"/>
              <a:buNone/>
            </a:pPr>
            <a:r>
              <a:rPr lang="fr" sz="1100" u="sng">
                <a:solidFill>
                  <a:schemeClr val="accent5"/>
                </a:solidFill>
                <a:hlinkClick r:id="rId3" action="ppaction://hlinksldjump">
                  <a:extLst>
                    <a:ext uri="{A12FA001-AC4F-418D-AE19-62706E023703}">
                      <ahyp:hlinkClr xmlns:ahyp="http://schemas.microsoft.com/office/drawing/2018/hyperlinkcolor" val="tx"/>
                    </a:ext>
                  </a:extLst>
                </a:hlinkClick>
              </a:rPr>
              <a:t>Retour</a:t>
            </a:r>
            <a:r>
              <a:rPr lang="fr" sz="1100">
                <a:solidFill>
                  <a:schemeClr val="dk1"/>
                </a:solidFill>
              </a:rPr>
              <a:t>															</a:t>
            </a:r>
            <a:r>
              <a:rPr lang="fr" sz="1100" u="sng">
                <a:solidFill>
                  <a:schemeClr val="accent5"/>
                </a:solidFill>
                <a:hlinkClick r:id="" action="ppaction://hlinkshowjump?jump=previousslide">
                  <a:extLst>
                    <a:ext uri="{A12FA001-AC4F-418D-AE19-62706E023703}">
                      <ahyp:hlinkClr xmlns:ahyp="http://schemas.microsoft.com/office/drawing/2018/hyperlinkcolor" val="tx"/>
                    </a:ext>
                  </a:extLst>
                </a:hlinkClick>
              </a:rPr>
              <a:t>Avant </a:t>
            </a:r>
            <a:r>
              <a:rPr lang="fr" sz="1100">
                <a:solidFill>
                  <a:schemeClr val="dk1"/>
                </a:solidFill>
              </a:rPr>
              <a:t>/ </a:t>
            </a:r>
            <a:r>
              <a:rPr lang="fr" sz="1100" u="sng">
                <a:solidFill>
                  <a:schemeClr val="accent5"/>
                </a:solidFill>
                <a:hlinkClick r:id="" action="ppaction://hlinkshowjump?jump=nextslide">
                  <a:extLst>
                    <a:ext uri="{A12FA001-AC4F-418D-AE19-62706E023703}">
                      <ahyp:hlinkClr xmlns:ahyp="http://schemas.microsoft.com/office/drawing/2018/hyperlinkcolor" val="tx"/>
                    </a:ext>
                  </a:extLst>
                </a:hlinkClick>
              </a:rPr>
              <a:t>après</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Google Shape;155;p3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990"/>
              <a:buFont typeface="Arial"/>
              <a:buNone/>
            </a:pPr>
            <a:r>
              <a:rPr lang="fr" sz="2500"/>
              <a:t>PERSONNEL D’ORGANISATION</a:t>
            </a:r>
            <a:endParaRPr sz="2500"/>
          </a:p>
          <a:p>
            <a:pPr marL="0" lvl="0" indent="0" algn="l" rtl="0">
              <a:spcBef>
                <a:spcPts val="0"/>
              </a:spcBef>
              <a:spcAft>
                <a:spcPts val="0"/>
              </a:spcAft>
              <a:buSzPts val="990"/>
              <a:buNone/>
            </a:pPr>
            <a:endParaRPr sz="2520"/>
          </a:p>
        </p:txBody>
      </p:sp>
      <p:sp>
        <p:nvSpPr>
          <p:cNvPr id="156" name="Google Shape;156;p3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fontScale="92500" lnSpcReduction="20000"/>
          </a:bodyPr>
          <a:lstStyle/>
          <a:p>
            <a:pPr marL="0" lvl="0" indent="0" algn="l" rtl="0">
              <a:spcBef>
                <a:spcPts val="0"/>
              </a:spcBef>
              <a:spcAft>
                <a:spcPts val="0"/>
              </a:spcAft>
              <a:buNone/>
            </a:pPr>
            <a:r>
              <a:rPr lang="fr" sz="1400">
                <a:solidFill>
                  <a:schemeClr val="dk1"/>
                </a:solidFill>
              </a:rPr>
              <a:t>POSTE TERRAIN</a:t>
            </a:r>
            <a:endParaRPr sz="1400">
              <a:solidFill>
                <a:schemeClr val="dk1"/>
              </a:solidFill>
            </a:endParaRPr>
          </a:p>
          <a:p>
            <a:pPr marL="266700" lvl="0" indent="-266700" algn="just" rtl="0">
              <a:spcBef>
                <a:spcPts val="1200"/>
              </a:spcBef>
              <a:spcAft>
                <a:spcPts val="0"/>
              </a:spcAft>
              <a:buNone/>
            </a:pPr>
            <a:r>
              <a:rPr lang="fr" sz="1400">
                <a:solidFill>
                  <a:schemeClr val="dk1"/>
                </a:solidFill>
              </a:rPr>
              <a:t>Contrôleurs de piste </a:t>
            </a:r>
            <a:endParaRPr sz="1400">
              <a:solidFill>
                <a:schemeClr val="dk1"/>
              </a:solidFill>
            </a:endParaRPr>
          </a:p>
          <a:p>
            <a:pPr marL="89999" lvl="0" indent="0" algn="just" rtl="0">
              <a:spcBef>
                <a:spcPts val="1200"/>
              </a:spcBef>
              <a:spcAft>
                <a:spcPts val="0"/>
              </a:spcAft>
              <a:buClr>
                <a:schemeClr val="dk1"/>
              </a:buClr>
              <a:buSzPct val="91666"/>
              <a:buFont typeface="Arial"/>
              <a:buNone/>
            </a:pPr>
            <a:r>
              <a:rPr lang="fr" sz="1200">
                <a:solidFill>
                  <a:schemeClr val="dk1"/>
                </a:solidFill>
              </a:rPr>
              <a:t>Chargés de la surveillance des courses et de communiquer les accidents ou les incidents qui pourraient survenir, sous le contrôle du directeur de course et des organisateurs :</a:t>
            </a:r>
            <a:endParaRPr sz="1200">
              <a:solidFill>
                <a:schemeClr val="dk1"/>
              </a:solidFill>
            </a:endParaRPr>
          </a:p>
          <a:p>
            <a:pPr marL="457200" lvl="0" indent="-299085" algn="just" rtl="0">
              <a:spcBef>
                <a:spcPts val="1200"/>
              </a:spcBef>
              <a:spcAft>
                <a:spcPts val="0"/>
              </a:spcAft>
              <a:buClr>
                <a:schemeClr val="dk1"/>
              </a:buClr>
              <a:buSzPct val="100000"/>
              <a:buChar char="●"/>
            </a:pPr>
            <a:r>
              <a:rPr lang="fr" sz="1200">
                <a:solidFill>
                  <a:schemeClr val="dk1"/>
                </a:solidFill>
              </a:rPr>
              <a:t>Repérage et balisage du terrain,</a:t>
            </a:r>
            <a:endParaRPr sz="1200">
              <a:solidFill>
                <a:schemeClr val="dk1"/>
              </a:solidFill>
            </a:endParaRPr>
          </a:p>
          <a:p>
            <a:pPr marL="457200" lvl="0" indent="-299085" algn="just" rtl="0">
              <a:spcBef>
                <a:spcPts val="0"/>
              </a:spcBef>
              <a:spcAft>
                <a:spcPts val="0"/>
              </a:spcAft>
              <a:buClr>
                <a:schemeClr val="dk1"/>
              </a:buClr>
              <a:buSzPct val="100000"/>
              <a:buChar char="●"/>
            </a:pPr>
            <a:r>
              <a:rPr lang="fr" sz="1200">
                <a:solidFill>
                  <a:schemeClr val="dk1"/>
                </a:solidFill>
              </a:rPr>
              <a:t>Signaler par la pose de panneaux, rubalises, peintures les indications des directions sur la piste pour éviter les erreurs de parcours et les dangers,</a:t>
            </a:r>
            <a:endParaRPr sz="1200">
              <a:solidFill>
                <a:schemeClr val="dk1"/>
              </a:solidFill>
            </a:endParaRPr>
          </a:p>
          <a:p>
            <a:pPr marL="457200" lvl="0" indent="-299085" algn="just" rtl="0">
              <a:spcBef>
                <a:spcPts val="0"/>
              </a:spcBef>
              <a:spcAft>
                <a:spcPts val="0"/>
              </a:spcAft>
              <a:buClr>
                <a:schemeClr val="dk1"/>
              </a:buClr>
              <a:buSzPct val="100000"/>
              <a:buChar char="●"/>
            </a:pPr>
            <a:r>
              <a:rPr lang="fr" sz="1200">
                <a:solidFill>
                  <a:schemeClr val="dk1"/>
                </a:solidFill>
              </a:rPr>
              <a:t>Installation des points d’eau sur le parcours,</a:t>
            </a:r>
            <a:endParaRPr sz="1200">
              <a:solidFill>
                <a:schemeClr val="dk1"/>
              </a:solidFill>
            </a:endParaRPr>
          </a:p>
          <a:p>
            <a:pPr marL="457200" lvl="0" indent="-299085" algn="just" rtl="0">
              <a:spcBef>
                <a:spcPts val="0"/>
              </a:spcBef>
              <a:spcAft>
                <a:spcPts val="0"/>
              </a:spcAft>
              <a:buClr>
                <a:schemeClr val="dk1"/>
              </a:buClr>
              <a:buSzPct val="100000"/>
              <a:buChar char="●"/>
            </a:pPr>
            <a:r>
              <a:rPr lang="fr" sz="1200">
                <a:solidFill>
                  <a:schemeClr val="dk1"/>
                </a:solidFill>
              </a:rPr>
              <a:t>Démontage de la piste à la fin de course.</a:t>
            </a:r>
            <a:endParaRPr sz="1200">
              <a:solidFill>
                <a:schemeClr val="dk1"/>
              </a:solidFill>
            </a:endParaRPr>
          </a:p>
          <a:p>
            <a:pPr marL="0" lvl="0" indent="0" algn="l" rtl="0">
              <a:spcBef>
                <a:spcPts val="1200"/>
              </a:spcBef>
              <a:spcAft>
                <a:spcPts val="0"/>
              </a:spcAft>
              <a:buNone/>
            </a:pPr>
            <a:r>
              <a:rPr lang="fr" sz="1200">
                <a:solidFill>
                  <a:schemeClr val="dk1"/>
                </a:solidFill>
              </a:rPr>
              <a:t>Il est souhaitable que les personnels de terrain aient une formation ou des connaissances de secourisme. </a:t>
            </a:r>
            <a:endParaRPr sz="1200">
              <a:solidFill>
                <a:schemeClr val="dk1"/>
              </a:solidFill>
            </a:endParaRPr>
          </a:p>
          <a:p>
            <a:pPr marL="0" lvl="0" indent="0" algn="just" rtl="0">
              <a:lnSpc>
                <a:spcPct val="100000"/>
              </a:lnSpc>
              <a:spcBef>
                <a:spcPts val="1200"/>
              </a:spcBef>
              <a:spcAft>
                <a:spcPts val="0"/>
              </a:spcAft>
              <a:buClr>
                <a:schemeClr val="dk1"/>
              </a:buClr>
              <a:buSzPct val="100000"/>
              <a:buFont typeface="Arial"/>
              <a:buNone/>
            </a:pPr>
            <a:r>
              <a:rPr lang="fr" sz="1100" u="sng">
                <a:solidFill>
                  <a:schemeClr val="dk1"/>
                </a:solidFill>
              </a:rPr>
              <a:t>Conseil</a:t>
            </a:r>
            <a:r>
              <a:rPr lang="fr" sz="1100">
                <a:solidFill>
                  <a:schemeClr val="dk1"/>
                </a:solidFill>
              </a:rPr>
              <a:t> : échange de numéros de portable pour le directeur de course, le responsable de l’organisation, les contrôleurs de piste, le secrétariat. Dans la mesure du possible équiper ces personnes avec des radios.</a:t>
            </a:r>
            <a:endParaRPr sz="1100">
              <a:solidFill>
                <a:schemeClr val="dk1"/>
              </a:solidFill>
            </a:endParaRPr>
          </a:p>
          <a:p>
            <a:pPr marL="0" lvl="0" indent="0" algn="just" rtl="0">
              <a:lnSpc>
                <a:spcPct val="100000"/>
              </a:lnSpc>
              <a:spcBef>
                <a:spcPts val="0"/>
              </a:spcBef>
              <a:spcAft>
                <a:spcPts val="0"/>
              </a:spcAft>
              <a:buClr>
                <a:schemeClr val="dk1"/>
              </a:buClr>
              <a:buSzPct val="100000"/>
              <a:buFont typeface="Arial"/>
              <a:buNone/>
            </a:pPr>
            <a:endParaRPr sz="1100">
              <a:solidFill>
                <a:schemeClr val="dk1"/>
              </a:solidFill>
            </a:endParaRPr>
          </a:p>
          <a:p>
            <a:pPr marL="0" lvl="0" indent="0" algn="l" rtl="0">
              <a:lnSpc>
                <a:spcPct val="100000"/>
              </a:lnSpc>
              <a:spcBef>
                <a:spcPts val="0"/>
              </a:spcBef>
              <a:spcAft>
                <a:spcPts val="0"/>
              </a:spcAft>
              <a:buClr>
                <a:schemeClr val="dk1"/>
              </a:buClr>
              <a:buSzPct val="100000"/>
              <a:buFont typeface="Arial"/>
              <a:buNone/>
            </a:pPr>
            <a:r>
              <a:rPr lang="fr" sz="1100" u="sng">
                <a:solidFill>
                  <a:schemeClr val="accent5"/>
                </a:solidFill>
                <a:hlinkClick r:id="rId3" action="ppaction://hlinksldjump">
                  <a:extLst>
                    <a:ext uri="{A12FA001-AC4F-418D-AE19-62706E023703}">
                      <ahyp:hlinkClr xmlns:ahyp="http://schemas.microsoft.com/office/drawing/2018/hyperlinkcolor" val="tx"/>
                    </a:ext>
                  </a:extLst>
                </a:hlinkClick>
              </a:rPr>
              <a:t>Retour</a:t>
            </a:r>
            <a:r>
              <a:rPr lang="fr" sz="1100">
                <a:solidFill>
                  <a:schemeClr val="dk1"/>
                </a:solidFill>
              </a:rPr>
              <a:t>															</a:t>
            </a:r>
            <a:r>
              <a:rPr lang="fr" sz="1100" u="sng">
                <a:solidFill>
                  <a:schemeClr val="accent5"/>
                </a:solidFill>
                <a:hlinkClick r:id="" action="ppaction://hlinkshowjump?jump=previousslide">
                  <a:extLst>
                    <a:ext uri="{A12FA001-AC4F-418D-AE19-62706E023703}">
                      <ahyp:hlinkClr xmlns:ahyp="http://schemas.microsoft.com/office/drawing/2018/hyperlinkcolor" val="tx"/>
                    </a:ext>
                  </a:extLst>
                </a:hlinkClick>
              </a:rPr>
              <a:t>Avant </a:t>
            </a:r>
            <a:endParaRPr/>
          </a:p>
          <a:p>
            <a:pPr marL="0" lvl="0" indent="0" algn="l" rtl="0">
              <a:spcBef>
                <a:spcPts val="0"/>
              </a:spcBef>
              <a:spcAft>
                <a:spcPts val="1200"/>
              </a:spcAft>
              <a:buNone/>
            </a:pPr>
            <a:endParaRPr sz="1100">
              <a:solidFill>
                <a:schemeClr val="dk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3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fr"/>
              <a:t>REALISATION</a:t>
            </a:r>
            <a:endParaRPr/>
          </a:p>
        </p:txBody>
      </p:sp>
      <p:sp>
        <p:nvSpPr>
          <p:cNvPr id="162" name="Google Shape;162;p31"/>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lnSpcReduction="20000"/>
          </a:bodyPr>
          <a:lstStyle/>
          <a:p>
            <a:pPr marL="457200" lvl="0" indent="-304800" algn="just" rtl="0">
              <a:spcBef>
                <a:spcPts val="0"/>
              </a:spcBef>
              <a:spcAft>
                <a:spcPts val="0"/>
              </a:spcAft>
              <a:buClr>
                <a:schemeClr val="dk1"/>
              </a:buClr>
              <a:buSzPts val="1200"/>
              <a:buChar char="●"/>
            </a:pPr>
            <a:r>
              <a:rPr lang="fr" sz="1200">
                <a:solidFill>
                  <a:schemeClr val="dk1"/>
                </a:solidFill>
              </a:rPr>
              <a:t>Prévoir un bilan financier,</a:t>
            </a:r>
            <a:endParaRPr sz="1200">
              <a:solidFill>
                <a:schemeClr val="dk1"/>
              </a:solidFill>
            </a:endParaRPr>
          </a:p>
          <a:p>
            <a:pPr marL="457200" lvl="0" indent="-304800" algn="just" rtl="0">
              <a:spcBef>
                <a:spcPts val="0"/>
              </a:spcBef>
              <a:spcAft>
                <a:spcPts val="0"/>
              </a:spcAft>
              <a:buClr>
                <a:schemeClr val="dk1"/>
              </a:buClr>
              <a:buSzPts val="1200"/>
              <a:buChar char="●"/>
            </a:pPr>
            <a:r>
              <a:rPr lang="fr" sz="1200">
                <a:solidFill>
                  <a:schemeClr val="dk1"/>
                </a:solidFill>
              </a:rPr>
              <a:t>Concevoir en s’inspirant des documents, toujours dans l’onglet « Canicross » mais menu « documents »,</a:t>
            </a:r>
            <a:endParaRPr sz="1200">
              <a:solidFill>
                <a:schemeClr val="dk1"/>
              </a:solidFill>
            </a:endParaRPr>
          </a:p>
          <a:p>
            <a:pPr marL="899999" lvl="0" indent="0" algn="just" rtl="0">
              <a:spcBef>
                <a:spcPts val="0"/>
              </a:spcBef>
              <a:spcAft>
                <a:spcPts val="0"/>
              </a:spcAft>
              <a:buNone/>
            </a:pPr>
            <a:r>
              <a:rPr lang="fr" sz="1200">
                <a:solidFill>
                  <a:schemeClr val="dk1"/>
                </a:solidFill>
                <a:latin typeface="Courier New"/>
                <a:ea typeface="Courier New"/>
                <a:cs typeface="Courier New"/>
                <a:sym typeface="Courier New"/>
              </a:rPr>
              <a:t>o</a:t>
            </a:r>
            <a:r>
              <a:rPr lang="fr" sz="1200">
                <a:solidFill>
                  <a:schemeClr val="dk1"/>
                </a:solidFill>
                <a:latin typeface="Times New Roman"/>
                <a:ea typeface="Times New Roman"/>
                <a:cs typeface="Times New Roman"/>
                <a:sym typeface="Times New Roman"/>
              </a:rPr>
              <a:t>      </a:t>
            </a:r>
            <a:r>
              <a:rPr lang="fr" sz="1200">
                <a:solidFill>
                  <a:schemeClr val="dk1"/>
                </a:solidFill>
              </a:rPr>
              <a:t> Une feuille d’engagement (noter une date limite d’inscription impérative),</a:t>
            </a:r>
            <a:endParaRPr sz="1200">
              <a:solidFill>
                <a:schemeClr val="dk1"/>
              </a:solidFill>
            </a:endParaRPr>
          </a:p>
          <a:p>
            <a:pPr marL="899999" lvl="0" indent="0" algn="just" rtl="0">
              <a:spcBef>
                <a:spcPts val="0"/>
              </a:spcBef>
              <a:spcAft>
                <a:spcPts val="0"/>
              </a:spcAft>
              <a:buNone/>
            </a:pPr>
            <a:r>
              <a:rPr lang="fr" sz="1200">
                <a:solidFill>
                  <a:schemeClr val="dk1"/>
                </a:solidFill>
                <a:latin typeface="Courier New"/>
                <a:ea typeface="Courier New"/>
                <a:cs typeface="Courier New"/>
                <a:sym typeface="Courier New"/>
              </a:rPr>
              <a:t>o</a:t>
            </a:r>
            <a:r>
              <a:rPr lang="fr" sz="1200">
                <a:solidFill>
                  <a:schemeClr val="dk1"/>
                </a:solidFill>
                <a:latin typeface="Times New Roman"/>
                <a:ea typeface="Times New Roman"/>
                <a:cs typeface="Times New Roman"/>
                <a:sym typeface="Times New Roman"/>
              </a:rPr>
              <a:t>      </a:t>
            </a:r>
            <a:r>
              <a:rPr lang="fr" sz="1200">
                <a:solidFill>
                  <a:schemeClr val="dk1"/>
                </a:solidFill>
              </a:rPr>
              <a:t> Une demande de licence à la journée.</a:t>
            </a:r>
            <a:endParaRPr sz="1200">
              <a:solidFill>
                <a:schemeClr val="dk1"/>
              </a:solidFill>
            </a:endParaRPr>
          </a:p>
          <a:p>
            <a:pPr marL="457200" lvl="0" indent="-304800" algn="just" rtl="0">
              <a:spcBef>
                <a:spcPts val="0"/>
              </a:spcBef>
              <a:spcAft>
                <a:spcPts val="0"/>
              </a:spcAft>
              <a:buClr>
                <a:schemeClr val="dk1"/>
              </a:buClr>
              <a:buSzPts val="1200"/>
              <a:buChar char="●"/>
            </a:pPr>
            <a:r>
              <a:rPr lang="fr" sz="1200">
                <a:solidFill>
                  <a:schemeClr val="dk1"/>
                </a:solidFill>
              </a:rPr>
              <a:t>Créer une affiche,</a:t>
            </a:r>
            <a:endParaRPr sz="1200">
              <a:solidFill>
                <a:schemeClr val="dk1"/>
              </a:solidFill>
            </a:endParaRPr>
          </a:p>
          <a:p>
            <a:pPr marL="914400" lvl="0" indent="0" algn="just" rtl="0">
              <a:spcBef>
                <a:spcPts val="0"/>
              </a:spcBef>
              <a:spcAft>
                <a:spcPts val="0"/>
              </a:spcAft>
              <a:buNone/>
            </a:pPr>
            <a:r>
              <a:rPr lang="fr" sz="1200">
                <a:solidFill>
                  <a:schemeClr val="dk1"/>
                </a:solidFill>
                <a:latin typeface="Courier New"/>
                <a:ea typeface="Courier New"/>
                <a:cs typeface="Courier New"/>
                <a:sym typeface="Courier New"/>
              </a:rPr>
              <a:t>o</a:t>
            </a:r>
            <a:r>
              <a:rPr lang="fr" sz="1200">
                <a:solidFill>
                  <a:schemeClr val="dk1"/>
                </a:solidFill>
                <a:latin typeface="Times New Roman"/>
                <a:ea typeface="Times New Roman"/>
                <a:cs typeface="Times New Roman"/>
                <a:sym typeface="Times New Roman"/>
              </a:rPr>
              <a:t>   </a:t>
            </a:r>
            <a:r>
              <a:rPr lang="fr" sz="1200">
                <a:solidFill>
                  <a:schemeClr val="dk1"/>
                </a:solidFill>
              </a:rPr>
              <a:t>Ne pas oublier de noter « ne pas jeter sur la voie publique »,</a:t>
            </a:r>
            <a:endParaRPr sz="1200">
              <a:solidFill>
                <a:schemeClr val="dk1"/>
              </a:solidFill>
            </a:endParaRPr>
          </a:p>
          <a:p>
            <a:pPr marL="914400" lvl="0" indent="0" algn="just" rtl="0">
              <a:spcBef>
                <a:spcPts val="0"/>
              </a:spcBef>
              <a:spcAft>
                <a:spcPts val="0"/>
              </a:spcAft>
              <a:buNone/>
            </a:pPr>
            <a:r>
              <a:rPr lang="fr" sz="1200">
                <a:solidFill>
                  <a:schemeClr val="dk1"/>
                </a:solidFill>
                <a:latin typeface="Courier New"/>
                <a:ea typeface="Courier New"/>
                <a:cs typeface="Courier New"/>
                <a:sym typeface="Courier New"/>
              </a:rPr>
              <a:t>o</a:t>
            </a:r>
            <a:r>
              <a:rPr lang="fr" sz="1200">
                <a:solidFill>
                  <a:schemeClr val="dk1"/>
                </a:solidFill>
                <a:latin typeface="Times New Roman"/>
                <a:ea typeface="Times New Roman"/>
                <a:cs typeface="Times New Roman"/>
                <a:sym typeface="Times New Roman"/>
              </a:rPr>
              <a:t>   </a:t>
            </a:r>
            <a:r>
              <a:rPr lang="fr" sz="1200">
                <a:solidFill>
                  <a:schemeClr val="dk1"/>
                </a:solidFill>
              </a:rPr>
              <a:t>Si c’est votre création insérer « IPNS » (imprimé par nos soins).</a:t>
            </a:r>
            <a:endParaRPr sz="1200">
              <a:solidFill>
                <a:schemeClr val="dk1"/>
              </a:solidFill>
            </a:endParaRPr>
          </a:p>
          <a:p>
            <a:pPr marL="457200" lvl="0" indent="-304800" algn="just" rtl="0">
              <a:spcBef>
                <a:spcPts val="0"/>
              </a:spcBef>
              <a:spcAft>
                <a:spcPts val="0"/>
              </a:spcAft>
              <a:buClr>
                <a:schemeClr val="dk1"/>
              </a:buClr>
              <a:buSzPts val="1200"/>
              <a:buChar char="●"/>
            </a:pPr>
            <a:r>
              <a:rPr lang="fr" sz="1200">
                <a:solidFill>
                  <a:schemeClr val="dk1"/>
                </a:solidFill>
              </a:rPr>
              <a:t>Créer un plan du site et des parcours (utiliser Google Maps par exemple) à joindre aux courriers</a:t>
            </a:r>
            <a:endParaRPr sz="1200">
              <a:solidFill>
                <a:schemeClr val="dk1"/>
              </a:solidFill>
            </a:endParaRPr>
          </a:p>
          <a:p>
            <a:pPr marL="457200" lvl="0" indent="-304800" algn="just" rtl="0">
              <a:spcBef>
                <a:spcPts val="0"/>
              </a:spcBef>
              <a:spcAft>
                <a:spcPts val="0"/>
              </a:spcAft>
              <a:buClr>
                <a:schemeClr val="dk1"/>
              </a:buClr>
              <a:buSzPts val="1200"/>
              <a:buChar char="●"/>
            </a:pPr>
            <a:r>
              <a:rPr lang="fr" sz="1200">
                <a:solidFill>
                  <a:schemeClr val="dk1"/>
                </a:solidFill>
              </a:rPr>
              <a:t>Envoyer les documents suffisamment à l’avance</a:t>
            </a:r>
            <a:endParaRPr sz="1200">
              <a:solidFill>
                <a:schemeClr val="dk1"/>
              </a:solidFill>
            </a:endParaRPr>
          </a:p>
          <a:p>
            <a:pPr marL="914400" lvl="1" indent="-304800" algn="just" rtl="0">
              <a:spcBef>
                <a:spcPts val="0"/>
              </a:spcBef>
              <a:spcAft>
                <a:spcPts val="0"/>
              </a:spcAft>
              <a:buClr>
                <a:schemeClr val="dk1"/>
              </a:buClr>
              <a:buSzPts val="1200"/>
              <a:buChar char="○"/>
            </a:pPr>
            <a:r>
              <a:rPr lang="fr" sz="1200">
                <a:solidFill>
                  <a:schemeClr val="dk1"/>
                </a:solidFill>
              </a:rPr>
              <a:t>Courriers d’invitation aux clubs, aux journaux locaux et un autre pour l’invitation des personnalités,</a:t>
            </a:r>
            <a:endParaRPr sz="1200">
              <a:solidFill>
                <a:schemeClr val="dk1"/>
              </a:solidFill>
            </a:endParaRPr>
          </a:p>
          <a:p>
            <a:pPr marL="914400" lvl="1" indent="-304800" algn="just" rtl="0">
              <a:spcBef>
                <a:spcPts val="0"/>
              </a:spcBef>
              <a:spcAft>
                <a:spcPts val="0"/>
              </a:spcAft>
              <a:buClr>
                <a:schemeClr val="dk1"/>
              </a:buClr>
              <a:buSzPts val="1200"/>
              <a:buChar char="○"/>
            </a:pPr>
            <a:r>
              <a:rPr lang="fr" sz="1200">
                <a:solidFill>
                  <a:schemeClr val="dk1"/>
                </a:solidFill>
              </a:rPr>
              <a:t>La mise en ligne sur les sites spécialisés internet,</a:t>
            </a:r>
            <a:endParaRPr sz="1200">
              <a:solidFill>
                <a:schemeClr val="dk1"/>
              </a:solidFill>
            </a:endParaRPr>
          </a:p>
          <a:p>
            <a:pPr marL="914400" lvl="1" indent="-304800" algn="just" rtl="0">
              <a:spcBef>
                <a:spcPts val="0"/>
              </a:spcBef>
              <a:spcAft>
                <a:spcPts val="0"/>
              </a:spcAft>
              <a:buClr>
                <a:schemeClr val="dk1"/>
              </a:buClr>
              <a:buSzPts val="1200"/>
              <a:buChar char="○"/>
            </a:pPr>
            <a:r>
              <a:rPr lang="fr" sz="1200">
                <a:solidFill>
                  <a:schemeClr val="dk1"/>
                </a:solidFill>
              </a:rPr>
              <a:t>Partager sur les réseaux sociaux et les sites web.</a:t>
            </a:r>
            <a:endParaRPr sz="1200">
              <a:solidFill>
                <a:schemeClr val="dk1"/>
              </a:solidFill>
            </a:endParaRPr>
          </a:p>
          <a:p>
            <a:pPr marL="0" lvl="0" indent="0" algn="just" rtl="0">
              <a:spcBef>
                <a:spcPts val="1200"/>
              </a:spcBef>
              <a:spcAft>
                <a:spcPts val="0"/>
              </a:spcAft>
              <a:buNone/>
            </a:pPr>
            <a:r>
              <a:rPr lang="fr" sz="1200" u="sng">
                <a:solidFill>
                  <a:schemeClr val="dk1"/>
                </a:solidFill>
              </a:rPr>
              <a:t>Conseil</a:t>
            </a:r>
            <a:r>
              <a:rPr lang="fr" sz="1200" b="1" u="sng">
                <a:solidFill>
                  <a:schemeClr val="dk1"/>
                </a:solidFill>
              </a:rPr>
              <a:t> </a:t>
            </a:r>
            <a:r>
              <a:rPr lang="fr" sz="1200" b="1">
                <a:solidFill>
                  <a:schemeClr val="dk1"/>
                </a:solidFill>
              </a:rPr>
              <a:t>: </a:t>
            </a:r>
            <a:r>
              <a:rPr lang="fr" sz="1200">
                <a:solidFill>
                  <a:schemeClr val="dk1"/>
                </a:solidFill>
              </a:rPr>
              <a:t>Pour éviter les inscriptions au poteau (jour de la course) qui est une charge supplémentaire pour la gestion de la course, il est préférable de favoriser les engagements dématérialisés ou par courrier et de limiter les engagements à 8 jours avant la course ; cette date qui correspond à l’envoi de la liste définitive des participants à la DDETSPP - Services Départementaux Vétérinaires qui dans la majeure partie des cas le demande.</a:t>
            </a:r>
            <a:r>
              <a:rPr lang="fr" sz="1100">
                <a:solidFill>
                  <a:schemeClr val="dk1"/>
                </a:solidFill>
              </a:rPr>
              <a:t> </a:t>
            </a:r>
            <a:endParaRPr sz="1100">
              <a:solidFill>
                <a:schemeClr val="dk1"/>
              </a:solidFill>
            </a:endParaRPr>
          </a:p>
          <a:p>
            <a:pPr marL="0" lvl="0" indent="0" algn="l" rtl="0">
              <a:lnSpc>
                <a:spcPct val="100000"/>
              </a:lnSpc>
              <a:spcBef>
                <a:spcPts val="1200"/>
              </a:spcBef>
              <a:spcAft>
                <a:spcPts val="0"/>
              </a:spcAft>
              <a:buNone/>
            </a:pPr>
            <a:r>
              <a:rPr lang="fr" sz="1100" u="sng">
                <a:solidFill>
                  <a:schemeClr val="accent5"/>
                </a:solidFill>
                <a:hlinkClick r:id="rId3" action="ppaction://hlinksldjump">
                  <a:extLst>
                    <a:ext uri="{A12FA001-AC4F-418D-AE19-62706E023703}">
                      <ahyp:hlinkClr xmlns:ahyp="http://schemas.microsoft.com/office/drawing/2018/hyperlinkcolor" val="tx"/>
                    </a:ext>
                  </a:extLst>
                </a:hlinkClick>
              </a:rPr>
              <a:t>Retour</a:t>
            </a:r>
            <a:r>
              <a:rPr lang="fr" sz="1100">
                <a:solidFill>
                  <a:schemeClr val="dk1"/>
                </a:solidFill>
              </a:rPr>
              <a:t>	</a:t>
            </a:r>
            <a:endParaRPr sz="1100">
              <a:solidFill>
                <a:schemeClr val="dk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graphicFrame>
        <p:nvGraphicFramePr>
          <p:cNvPr id="61" name="Google Shape;61;p14"/>
          <p:cNvGraphicFramePr/>
          <p:nvPr/>
        </p:nvGraphicFramePr>
        <p:xfrm>
          <a:off x="952500" y="1047750"/>
          <a:ext cx="3000000" cy="3000000"/>
        </p:xfrm>
        <a:graphic>
          <a:graphicData uri="http://schemas.openxmlformats.org/drawingml/2006/table">
            <a:tbl>
              <a:tblPr>
                <a:noFill/>
                <a:tableStyleId>{93E6B98C-0007-4E29-B830-EDCDE92D72FE}</a:tableStyleId>
              </a:tblPr>
              <a:tblGrid>
                <a:gridCol w="493450">
                  <a:extLst>
                    <a:ext uri="{9D8B030D-6E8A-4147-A177-3AD203B41FA5}">
                      <a16:colId xmlns:a16="http://schemas.microsoft.com/office/drawing/2014/main" val="20000"/>
                    </a:ext>
                  </a:extLst>
                </a:gridCol>
                <a:gridCol w="716575">
                  <a:extLst>
                    <a:ext uri="{9D8B030D-6E8A-4147-A177-3AD203B41FA5}">
                      <a16:colId xmlns:a16="http://schemas.microsoft.com/office/drawing/2014/main" val="20001"/>
                    </a:ext>
                  </a:extLst>
                </a:gridCol>
                <a:gridCol w="666975">
                  <a:extLst>
                    <a:ext uri="{9D8B030D-6E8A-4147-A177-3AD203B41FA5}">
                      <a16:colId xmlns:a16="http://schemas.microsoft.com/office/drawing/2014/main" val="20002"/>
                    </a:ext>
                  </a:extLst>
                </a:gridCol>
                <a:gridCol w="4013350">
                  <a:extLst>
                    <a:ext uri="{9D8B030D-6E8A-4147-A177-3AD203B41FA5}">
                      <a16:colId xmlns:a16="http://schemas.microsoft.com/office/drawing/2014/main" val="20003"/>
                    </a:ext>
                  </a:extLst>
                </a:gridCol>
                <a:gridCol w="1348650">
                  <a:extLst>
                    <a:ext uri="{9D8B030D-6E8A-4147-A177-3AD203B41FA5}">
                      <a16:colId xmlns:a16="http://schemas.microsoft.com/office/drawing/2014/main" val="20004"/>
                    </a:ext>
                  </a:extLst>
                </a:gridCol>
              </a:tblGrid>
              <a:tr h="381000">
                <a:tc>
                  <a:txBody>
                    <a:bodyPr/>
                    <a:lstStyle/>
                    <a:p>
                      <a:pPr marL="0" lvl="0" indent="0" algn="l" rtl="0">
                        <a:spcBef>
                          <a:spcPts val="0"/>
                        </a:spcBef>
                        <a:spcAft>
                          <a:spcPts val="0"/>
                        </a:spcAft>
                        <a:buNone/>
                      </a:pPr>
                      <a:r>
                        <a:rPr lang="fr" sz="1000"/>
                        <a:t>Issue</a:t>
                      </a:r>
                      <a:endParaRPr sz="1000"/>
                    </a:p>
                  </a:txBody>
                  <a:tcPr marL="91425" marR="91425" marT="91425" marB="91425"/>
                </a:tc>
                <a:tc>
                  <a:txBody>
                    <a:bodyPr/>
                    <a:lstStyle/>
                    <a:p>
                      <a:pPr marL="0" lvl="0" indent="0" algn="l" rtl="0">
                        <a:spcBef>
                          <a:spcPts val="0"/>
                        </a:spcBef>
                        <a:spcAft>
                          <a:spcPts val="0"/>
                        </a:spcAft>
                        <a:buNone/>
                      </a:pPr>
                      <a:r>
                        <a:rPr lang="fr" sz="1000"/>
                        <a:t>Date</a:t>
                      </a:r>
                      <a:endParaRPr sz="1000"/>
                    </a:p>
                  </a:txBody>
                  <a:tcPr marL="91425" marR="91425" marT="91425" marB="91425"/>
                </a:tc>
                <a:tc>
                  <a:txBody>
                    <a:bodyPr/>
                    <a:lstStyle/>
                    <a:p>
                      <a:pPr marL="0" lvl="0" indent="0" algn="l" rtl="0">
                        <a:spcBef>
                          <a:spcPts val="0"/>
                        </a:spcBef>
                        <a:spcAft>
                          <a:spcPts val="0"/>
                        </a:spcAft>
                        <a:buNone/>
                      </a:pPr>
                      <a:r>
                        <a:rPr lang="fr" sz="1000"/>
                        <a:t>Chapitre</a:t>
                      </a:r>
                      <a:endParaRPr sz="1000"/>
                    </a:p>
                  </a:txBody>
                  <a:tcPr marL="91425" marR="91425" marT="91425" marB="91425"/>
                </a:tc>
                <a:tc>
                  <a:txBody>
                    <a:bodyPr/>
                    <a:lstStyle/>
                    <a:p>
                      <a:pPr marL="0" lvl="0" indent="0" algn="l" rtl="0">
                        <a:spcBef>
                          <a:spcPts val="0"/>
                        </a:spcBef>
                        <a:spcAft>
                          <a:spcPts val="0"/>
                        </a:spcAft>
                        <a:buNone/>
                      </a:pPr>
                      <a:r>
                        <a:rPr lang="fr" sz="1000"/>
                        <a:t>Modification</a:t>
                      </a:r>
                      <a:endParaRPr sz="1000"/>
                    </a:p>
                  </a:txBody>
                  <a:tcPr marL="91425" marR="91425" marT="91425" marB="91425"/>
                </a:tc>
                <a:tc>
                  <a:txBody>
                    <a:bodyPr/>
                    <a:lstStyle/>
                    <a:p>
                      <a:pPr marL="0" lvl="0" indent="0" algn="l" rtl="0">
                        <a:spcBef>
                          <a:spcPts val="0"/>
                        </a:spcBef>
                        <a:spcAft>
                          <a:spcPts val="0"/>
                        </a:spcAft>
                        <a:buNone/>
                      </a:pPr>
                      <a:r>
                        <a:rPr lang="fr" sz="1000"/>
                        <a:t>Nom</a:t>
                      </a:r>
                      <a:endParaRPr sz="1000"/>
                    </a:p>
                  </a:txBody>
                  <a:tcPr marL="91425" marR="91425" marT="91425" marB="91425"/>
                </a:tc>
                <a:extLst>
                  <a:ext uri="{0D108BD9-81ED-4DB2-BD59-A6C34878D82A}">
                    <a16:rowId xmlns:a16="http://schemas.microsoft.com/office/drawing/2014/main" val="10000"/>
                  </a:ext>
                </a:extLst>
              </a:tr>
              <a:tr h="381000">
                <a:tc>
                  <a:txBody>
                    <a:bodyPr/>
                    <a:lstStyle/>
                    <a:p>
                      <a:pPr marL="0" lvl="0" indent="0" algn="l" rtl="0">
                        <a:spcBef>
                          <a:spcPts val="0"/>
                        </a:spcBef>
                        <a:spcAft>
                          <a:spcPts val="0"/>
                        </a:spcAft>
                        <a:buNone/>
                      </a:pPr>
                      <a:r>
                        <a:rPr lang="fr" sz="1000"/>
                        <a:t>A0</a:t>
                      </a:r>
                      <a:endParaRPr sz="1000"/>
                    </a:p>
                  </a:txBody>
                  <a:tcPr marL="91425" marR="91425" marT="91425" marB="91425"/>
                </a:tc>
                <a:tc>
                  <a:txBody>
                    <a:bodyPr/>
                    <a:lstStyle/>
                    <a:p>
                      <a:pPr marL="0" lvl="0" indent="0" algn="l" rtl="0">
                        <a:spcBef>
                          <a:spcPts val="0"/>
                        </a:spcBef>
                        <a:spcAft>
                          <a:spcPts val="0"/>
                        </a:spcAft>
                        <a:buNone/>
                      </a:pPr>
                      <a:r>
                        <a:rPr lang="fr" sz="1000"/>
                        <a:t>28/04/22</a:t>
                      </a:r>
                      <a:endParaRPr sz="1000"/>
                    </a:p>
                  </a:txBody>
                  <a:tcPr marL="91425" marR="91425" marT="91425" marB="91425"/>
                </a:tc>
                <a:tc>
                  <a:txBody>
                    <a:bodyPr/>
                    <a:lstStyle/>
                    <a:p>
                      <a:pPr marL="0" lvl="0" indent="0" algn="l" rtl="0">
                        <a:spcBef>
                          <a:spcPts val="0"/>
                        </a:spcBef>
                        <a:spcAft>
                          <a:spcPts val="0"/>
                        </a:spcAft>
                        <a:buNone/>
                      </a:pPr>
                      <a:r>
                        <a:rPr lang="fr" sz="1000"/>
                        <a:t>Tous</a:t>
                      </a:r>
                      <a:endParaRPr sz="1000"/>
                    </a:p>
                  </a:txBody>
                  <a:tcPr marL="91425" marR="91425" marT="91425" marB="91425"/>
                </a:tc>
                <a:tc>
                  <a:txBody>
                    <a:bodyPr/>
                    <a:lstStyle/>
                    <a:p>
                      <a:pPr marL="0" lvl="0" indent="0" algn="l" rtl="0">
                        <a:spcBef>
                          <a:spcPts val="0"/>
                        </a:spcBef>
                        <a:spcAft>
                          <a:spcPts val="0"/>
                        </a:spcAft>
                        <a:buNone/>
                      </a:pPr>
                      <a:r>
                        <a:rPr lang="fr" sz="1000"/>
                        <a:t>Création du document</a:t>
                      </a:r>
                      <a:endParaRPr sz="1000"/>
                    </a:p>
                  </a:txBody>
                  <a:tcPr marL="91425" marR="91425" marT="91425" marB="91425"/>
                </a:tc>
                <a:tc>
                  <a:txBody>
                    <a:bodyPr/>
                    <a:lstStyle/>
                    <a:p>
                      <a:pPr marL="0" lvl="0" indent="0" algn="l" rtl="0">
                        <a:spcBef>
                          <a:spcPts val="0"/>
                        </a:spcBef>
                        <a:spcAft>
                          <a:spcPts val="0"/>
                        </a:spcAft>
                        <a:buNone/>
                      </a:pPr>
                      <a:r>
                        <a:rPr lang="fr" sz="1000"/>
                        <a:t>R. LALLEMAND</a:t>
                      </a:r>
                      <a:endParaRPr sz="1000"/>
                    </a:p>
                  </a:txBody>
                  <a:tcPr marL="91425" marR="91425" marT="91425" marB="91425"/>
                </a:tc>
                <a:extLst>
                  <a:ext uri="{0D108BD9-81ED-4DB2-BD59-A6C34878D82A}">
                    <a16:rowId xmlns:a16="http://schemas.microsoft.com/office/drawing/2014/main" val="10001"/>
                  </a:ext>
                </a:extLst>
              </a:tr>
              <a:tr h="381000">
                <a:tc>
                  <a:txBody>
                    <a:bodyPr/>
                    <a:lstStyle/>
                    <a:p>
                      <a:pPr marL="0" lvl="0" indent="0" algn="l" rtl="0">
                        <a:spcBef>
                          <a:spcPts val="0"/>
                        </a:spcBef>
                        <a:spcAft>
                          <a:spcPts val="0"/>
                        </a:spcAft>
                        <a:buNone/>
                      </a:pPr>
                      <a:endParaRPr sz="1000"/>
                    </a:p>
                  </a:txBody>
                  <a:tcPr marL="91425" marR="91425" marT="91425" marB="91425"/>
                </a:tc>
                <a:tc>
                  <a:txBody>
                    <a:bodyPr/>
                    <a:lstStyle/>
                    <a:p>
                      <a:pPr marL="0" lvl="0" indent="0" algn="l" rtl="0">
                        <a:spcBef>
                          <a:spcPts val="0"/>
                        </a:spcBef>
                        <a:spcAft>
                          <a:spcPts val="0"/>
                        </a:spcAft>
                        <a:buNone/>
                      </a:pPr>
                      <a:endParaRPr sz="1000"/>
                    </a:p>
                  </a:txBody>
                  <a:tcPr marL="91425" marR="91425" marT="91425" marB="91425"/>
                </a:tc>
                <a:tc>
                  <a:txBody>
                    <a:bodyPr/>
                    <a:lstStyle/>
                    <a:p>
                      <a:pPr marL="0" lvl="0" indent="0" algn="l" rtl="0">
                        <a:spcBef>
                          <a:spcPts val="0"/>
                        </a:spcBef>
                        <a:spcAft>
                          <a:spcPts val="0"/>
                        </a:spcAft>
                        <a:buNone/>
                      </a:pPr>
                      <a:endParaRPr sz="1000"/>
                    </a:p>
                  </a:txBody>
                  <a:tcPr marL="91425" marR="91425" marT="91425" marB="91425"/>
                </a:tc>
                <a:tc>
                  <a:txBody>
                    <a:bodyPr/>
                    <a:lstStyle/>
                    <a:p>
                      <a:pPr marL="0" lvl="0" indent="0" algn="l" rtl="0">
                        <a:spcBef>
                          <a:spcPts val="0"/>
                        </a:spcBef>
                        <a:spcAft>
                          <a:spcPts val="0"/>
                        </a:spcAft>
                        <a:buNone/>
                      </a:pPr>
                      <a:endParaRPr sz="1000"/>
                    </a:p>
                  </a:txBody>
                  <a:tcPr marL="91425" marR="91425" marT="91425" marB="91425"/>
                </a:tc>
                <a:tc>
                  <a:txBody>
                    <a:bodyPr/>
                    <a:lstStyle/>
                    <a:p>
                      <a:pPr marL="0" lvl="0" indent="0" algn="l" rtl="0">
                        <a:spcBef>
                          <a:spcPts val="0"/>
                        </a:spcBef>
                        <a:spcAft>
                          <a:spcPts val="0"/>
                        </a:spcAft>
                        <a:buNone/>
                      </a:pPr>
                      <a:endParaRPr sz="1000"/>
                    </a:p>
                  </a:txBody>
                  <a:tcPr marL="91425" marR="91425" marT="91425" marB="91425"/>
                </a:tc>
                <a:extLst>
                  <a:ext uri="{0D108BD9-81ED-4DB2-BD59-A6C34878D82A}">
                    <a16:rowId xmlns:a16="http://schemas.microsoft.com/office/drawing/2014/main" val="10002"/>
                  </a:ext>
                </a:extLst>
              </a:tr>
              <a:tr h="381000">
                <a:tc>
                  <a:txBody>
                    <a:bodyPr/>
                    <a:lstStyle/>
                    <a:p>
                      <a:pPr marL="0" lvl="0" indent="0" algn="l" rtl="0">
                        <a:spcBef>
                          <a:spcPts val="0"/>
                        </a:spcBef>
                        <a:spcAft>
                          <a:spcPts val="0"/>
                        </a:spcAft>
                        <a:buNone/>
                      </a:pPr>
                      <a:endParaRPr sz="1000"/>
                    </a:p>
                  </a:txBody>
                  <a:tcPr marL="91425" marR="91425" marT="91425" marB="91425"/>
                </a:tc>
                <a:tc>
                  <a:txBody>
                    <a:bodyPr/>
                    <a:lstStyle/>
                    <a:p>
                      <a:pPr marL="0" lvl="0" indent="0" algn="l" rtl="0">
                        <a:spcBef>
                          <a:spcPts val="0"/>
                        </a:spcBef>
                        <a:spcAft>
                          <a:spcPts val="0"/>
                        </a:spcAft>
                        <a:buNone/>
                      </a:pPr>
                      <a:endParaRPr sz="1000"/>
                    </a:p>
                  </a:txBody>
                  <a:tcPr marL="91425" marR="91425" marT="91425" marB="91425"/>
                </a:tc>
                <a:tc>
                  <a:txBody>
                    <a:bodyPr/>
                    <a:lstStyle/>
                    <a:p>
                      <a:pPr marL="0" lvl="0" indent="0" algn="l" rtl="0">
                        <a:spcBef>
                          <a:spcPts val="0"/>
                        </a:spcBef>
                        <a:spcAft>
                          <a:spcPts val="0"/>
                        </a:spcAft>
                        <a:buNone/>
                      </a:pPr>
                      <a:endParaRPr sz="1000"/>
                    </a:p>
                  </a:txBody>
                  <a:tcPr marL="91425" marR="91425" marT="91425" marB="91425"/>
                </a:tc>
                <a:tc>
                  <a:txBody>
                    <a:bodyPr/>
                    <a:lstStyle/>
                    <a:p>
                      <a:pPr marL="0" lvl="0" indent="0" algn="l" rtl="0">
                        <a:spcBef>
                          <a:spcPts val="0"/>
                        </a:spcBef>
                        <a:spcAft>
                          <a:spcPts val="0"/>
                        </a:spcAft>
                        <a:buNone/>
                      </a:pPr>
                      <a:endParaRPr sz="1000"/>
                    </a:p>
                  </a:txBody>
                  <a:tcPr marL="91425" marR="91425" marT="91425" marB="91425"/>
                </a:tc>
                <a:tc>
                  <a:txBody>
                    <a:bodyPr/>
                    <a:lstStyle/>
                    <a:p>
                      <a:pPr marL="0" lvl="0" indent="0" algn="l" rtl="0">
                        <a:spcBef>
                          <a:spcPts val="0"/>
                        </a:spcBef>
                        <a:spcAft>
                          <a:spcPts val="0"/>
                        </a:spcAft>
                        <a:buNone/>
                      </a:pPr>
                      <a:endParaRPr sz="1000"/>
                    </a:p>
                  </a:txBody>
                  <a:tcPr marL="91425" marR="91425" marT="91425" marB="91425"/>
                </a:tc>
                <a:extLst>
                  <a:ext uri="{0D108BD9-81ED-4DB2-BD59-A6C34878D82A}">
                    <a16:rowId xmlns:a16="http://schemas.microsoft.com/office/drawing/2014/main" val="10003"/>
                  </a:ext>
                </a:extLst>
              </a:tr>
              <a:tr h="381000">
                <a:tc>
                  <a:txBody>
                    <a:bodyPr/>
                    <a:lstStyle/>
                    <a:p>
                      <a:pPr marL="0" lvl="0" indent="0" algn="l" rtl="0">
                        <a:spcBef>
                          <a:spcPts val="0"/>
                        </a:spcBef>
                        <a:spcAft>
                          <a:spcPts val="0"/>
                        </a:spcAft>
                        <a:buNone/>
                      </a:pPr>
                      <a:endParaRPr sz="1000"/>
                    </a:p>
                  </a:txBody>
                  <a:tcPr marL="91425" marR="91425" marT="91425" marB="91425"/>
                </a:tc>
                <a:tc>
                  <a:txBody>
                    <a:bodyPr/>
                    <a:lstStyle/>
                    <a:p>
                      <a:pPr marL="0" lvl="0" indent="0" algn="l" rtl="0">
                        <a:spcBef>
                          <a:spcPts val="0"/>
                        </a:spcBef>
                        <a:spcAft>
                          <a:spcPts val="0"/>
                        </a:spcAft>
                        <a:buNone/>
                      </a:pPr>
                      <a:endParaRPr sz="1000"/>
                    </a:p>
                  </a:txBody>
                  <a:tcPr marL="91425" marR="91425" marT="91425" marB="91425"/>
                </a:tc>
                <a:tc>
                  <a:txBody>
                    <a:bodyPr/>
                    <a:lstStyle/>
                    <a:p>
                      <a:pPr marL="0" lvl="0" indent="0" algn="l" rtl="0">
                        <a:spcBef>
                          <a:spcPts val="0"/>
                        </a:spcBef>
                        <a:spcAft>
                          <a:spcPts val="0"/>
                        </a:spcAft>
                        <a:buNone/>
                      </a:pPr>
                      <a:endParaRPr sz="1000"/>
                    </a:p>
                  </a:txBody>
                  <a:tcPr marL="91425" marR="91425" marT="91425" marB="91425"/>
                </a:tc>
                <a:tc>
                  <a:txBody>
                    <a:bodyPr/>
                    <a:lstStyle/>
                    <a:p>
                      <a:pPr marL="0" lvl="0" indent="0" algn="l" rtl="0">
                        <a:spcBef>
                          <a:spcPts val="0"/>
                        </a:spcBef>
                        <a:spcAft>
                          <a:spcPts val="0"/>
                        </a:spcAft>
                        <a:buNone/>
                      </a:pPr>
                      <a:endParaRPr sz="1000"/>
                    </a:p>
                  </a:txBody>
                  <a:tcPr marL="91425" marR="91425" marT="91425" marB="91425"/>
                </a:tc>
                <a:tc>
                  <a:txBody>
                    <a:bodyPr/>
                    <a:lstStyle/>
                    <a:p>
                      <a:pPr marL="0" lvl="0" indent="0" algn="l" rtl="0">
                        <a:spcBef>
                          <a:spcPts val="0"/>
                        </a:spcBef>
                        <a:spcAft>
                          <a:spcPts val="0"/>
                        </a:spcAft>
                        <a:buNone/>
                      </a:pPr>
                      <a:endParaRPr sz="1000"/>
                    </a:p>
                  </a:txBody>
                  <a:tcPr marL="91425" marR="91425" marT="91425" marB="91425"/>
                </a:tc>
                <a:extLst>
                  <a:ext uri="{0D108BD9-81ED-4DB2-BD59-A6C34878D82A}">
                    <a16:rowId xmlns:a16="http://schemas.microsoft.com/office/drawing/2014/main" val="10004"/>
                  </a:ext>
                </a:extLst>
              </a:tr>
              <a:tr h="381000">
                <a:tc>
                  <a:txBody>
                    <a:bodyPr/>
                    <a:lstStyle/>
                    <a:p>
                      <a:pPr marL="0" lvl="0" indent="0" algn="l" rtl="0">
                        <a:spcBef>
                          <a:spcPts val="0"/>
                        </a:spcBef>
                        <a:spcAft>
                          <a:spcPts val="0"/>
                        </a:spcAft>
                        <a:buNone/>
                      </a:pPr>
                      <a:endParaRPr sz="1000"/>
                    </a:p>
                  </a:txBody>
                  <a:tcPr marL="91425" marR="91425" marT="91425" marB="91425"/>
                </a:tc>
                <a:tc>
                  <a:txBody>
                    <a:bodyPr/>
                    <a:lstStyle/>
                    <a:p>
                      <a:pPr marL="0" lvl="0" indent="0" algn="l" rtl="0">
                        <a:spcBef>
                          <a:spcPts val="0"/>
                        </a:spcBef>
                        <a:spcAft>
                          <a:spcPts val="0"/>
                        </a:spcAft>
                        <a:buNone/>
                      </a:pPr>
                      <a:endParaRPr sz="1000"/>
                    </a:p>
                  </a:txBody>
                  <a:tcPr marL="91425" marR="91425" marT="91425" marB="91425"/>
                </a:tc>
                <a:tc>
                  <a:txBody>
                    <a:bodyPr/>
                    <a:lstStyle/>
                    <a:p>
                      <a:pPr marL="0" lvl="0" indent="0" algn="l" rtl="0">
                        <a:spcBef>
                          <a:spcPts val="0"/>
                        </a:spcBef>
                        <a:spcAft>
                          <a:spcPts val="0"/>
                        </a:spcAft>
                        <a:buNone/>
                      </a:pPr>
                      <a:endParaRPr sz="1000"/>
                    </a:p>
                  </a:txBody>
                  <a:tcPr marL="91425" marR="91425" marT="91425" marB="91425"/>
                </a:tc>
                <a:tc>
                  <a:txBody>
                    <a:bodyPr/>
                    <a:lstStyle/>
                    <a:p>
                      <a:pPr marL="0" lvl="0" indent="0" algn="l" rtl="0">
                        <a:spcBef>
                          <a:spcPts val="0"/>
                        </a:spcBef>
                        <a:spcAft>
                          <a:spcPts val="0"/>
                        </a:spcAft>
                        <a:buNone/>
                      </a:pPr>
                      <a:endParaRPr sz="1000"/>
                    </a:p>
                  </a:txBody>
                  <a:tcPr marL="91425" marR="91425" marT="91425" marB="91425"/>
                </a:tc>
                <a:tc>
                  <a:txBody>
                    <a:bodyPr/>
                    <a:lstStyle/>
                    <a:p>
                      <a:pPr marL="0" lvl="0" indent="0" algn="l" rtl="0">
                        <a:spcBef>
                          <a:spcPts val="0"/>
                        </a:spcBef>
                        <a:spcAft>
                          <a:spcPts val="0"/>
                        </a:spcAft>
                        <a:buNone/>
                      </a:pPr>
                      <a:endParaRPr sz="1000"/>
                    </a:p>
                  </a:txBody>
                  <a:tcPr marL="91425" marR="91425" marT="91425" marB="91425"/>
                </a:tc>
                <a:extLst>
                  <a:ext uri="{0D108BD9-81ED-4DB2-BD59-A6C34878D82A}">
                    <a16:rowId xmlns:a16="http://schemas.microsoft.com/office/drawing/2014/main" val="10005"/>
                  </a:ext>
                </a:extLst>
              </a:tr>
              <a:tr h="381000">
                <a:tc>
                  <a:txBody>
                    <a:bodyPr/>
                    <a:lstStyle/>
                    <a:p>
                      <a:pPr marL="0" lvl="0" indent="0" algn="l" rtl="0">
                        <a:spcBef>
                          <a:spcPts val="0"/>
                        </a:spcBef>
                        <a:spcAft>
                          <a:spcPts val="0"/>
                        </a:spcAft>
                        <a:buNone/>
                      </a:pPr>
                      <a:endParaRPr sz="1000"/>
                    </a:p>
                  </a:txBody>
                  <a:tcPr marL="91425" marR="91425" marT="91425" marB="91425"/>
                </a:tc>
                <a:tc>
                  <a:txBody>
                    <a:bodyPr/>
                    <a:lstStyle/>
                    <a:p>
                      <a:pPr marL="0" lvl="0" indent="0" algn="l" rtl="0">
                        <a:spcBef>
                          <a:spcPts val="0"/>
                        </a:spcBef>
                        <a:spcAft>
                          <a:spcPts val="0"/>
                        </a:spcAft>
                        <a:buNone/>
                      </a:pPr>
                      <a:endParaRPr sz="1000"/>
                    </a:p>
                  </a:txBody>
                  <a:tcPr marL="91425" marR="91425" marT="91425" marB="91425"/>
                </a:tc>
                <a:tc>
                  <a:txBody>
                    <a:bodyPr/>
                    <a:lstStyle/>
                    <a:p>
                      <a:pPr marL="0" lvl="0" indent="0" algn="l" rtl="0">
                        <a:spcBef>
                          <a:spcPts val="0"/>
                        </a:spcBef>
                        <a:spcAft>
                          <a:spcPts val="0"/>
                        </a:spcAft>
                        <a:buNone/>
                      </a:pPr>
                      <a:endParaRPr sz="1000"/>
                    </a:p>
                  </a:txBody>
                  <a:tcPr marL="91425" marR="91425" marT="91425" marB="91425"/>
                </a:tc>
                <a:tc>
                  <a:txBody>
                    <a:bodyPr/>
                    <a:lstStyle/>
                    <a:p>
                      <a:pPr marL="0" lvl="0" indent="0" algn="l" rtl="0">
                        <a:spcBef>
                          <a:spcPts val="0"/>
                        </a:spcBef>
                        <a:spcAft>
                          <a:spcPts val="0"/>
                        </a:spcAft>
                        <a:buNone/>
                      </a:pPr>
                      <a:endParaRPr sz="1000"/>
                    </a:p>
                  </a:txBody>
                  <a:tcPr marL="91425" marR="91425" marT="91425" marB="91425"/>
                </a:tc>
                <a:tc>
                  <a:txBody>
                    <a:bodyPr/>
                    <a:lstStyle/>
                    <a:p>
                      <a:pPr marL="0" lvl="0" indent="0" algn="l" rtl="0">
                        <a:spcBef>
                          <a:spcPts val="0"/>
                        </a:spcBef>
                        <a:spcAft>
                          <a:spcPts val="0"/>
                        </a:spcAft>
                        <a:buNone/>
                      </a:pPr>
                      <a:endParaRPr sz="1000"/>
                    </a:p>
                  </a:txBody>
                  <a:tcPr marL="91425" marR="91425" marT="91425" marB="91425"/>
                </a:tc>
                <a:extLst>
                  <a:ext uri="{0D108BD9-81ED-4DB2-BD59-A6C34878D82A}">
                    <a16:rowId xmlns:a16="http://schemas.microsoft.com/office/drawing/2014/main" val="10006"/>
                  </a:ext>
                </a:extLst>
              </a:tr>
              <a:tr h="381000">
                <a:tc>
                  <a:txBody>
                    <a:bodyPr/>
                    <a:lstStyle/>
                    <a:p>
                      <a:pPr marL="0" lvl="0" indent="0" algn="l" rtl="0">
                        <a:spcBef>
                          <a:spcPts val="0"/>
                        </a:spcBef>
                        <a:spcAft>
                          <a:spcPts val="0"/>
                        </a:spcAft>
                        <a:buNone/>
                      </a:pPr>
                      <a:endParaRPr sz="1000"/>
                    </a:p>
                  </a:txBody>
                  <a:tcPr marL="91425" marR="91425" marT="91425" marB="91425"/>
                </a:tc>
                <a:tc>
                  <a:txBody>
                    <a:bodyPr/>
                    <a:lstStyle/>
                    <a:p>
                      <a:pPr marL="0" lvl="0" indent="0" algn="l" rtl="0">
                        <a:spcBef>
                          <a:spcPts val="0"/>
                        </a:spcBef>
                        <a:spcAft>
                          <a:spcPts val="0"/>
                        </a:spcAft>
                        <a:buNone/>
                      </a:pPr>
                      <a:endParaRPr sz="1000"/>
                    </a:p>
                  </a:txBody>
                  <a:tcPr marL="91425" marR="91425" marT="91425" marB="91425"/>
                </a:tc>
                <a:tc>
                  <a:txBody>
                    <a:bodyPr/>
                    <a:lstStyle/>
                    <a:p>
                      <a:pPr marL="0" lvl="0" indent="0" algn="l" rtl="0">
                        <a:spcBef>
                          <a:spcPts val="0"/>
                        </a:spcBef>
                        <a:spcAft>
                          <a:spcPts val="0"/>
                        </a:spcAft>
                        <a:buNone/>
                      </a:pPr>
                      <a:endParaRPr sz="1000"/>
                    </a:p>
                  </a:txBody>
                  <a:tcPr marL="91425" marR="91425" marT="91425" marB="91425"/>
                </a:tc>
                <a:tc>
                  <a:txBody>
                    <a:bodyPr/>
                    <a:lstStyle/>
                    <a:p>
                      <a:pPr marL="0" lvl="0" indent="0" algn="l" rtl="0">
                        <a:spcBef>
                          <a:spcPts val="0"/>
                        </a:spcBef>
                        <a:spcAft>
                          <a:spcPts val="0"/>
                        </a:spcAft>
                        <a:buNone/>
                      </a:pPr>
                      <a:endParaRPr sz="1000"/>
                    </a:p>
                  </a:txBody>
                  <a:tcPr marL="91425" marR="91425" marT="91425" marB="91425"/>
                </a:tc>
                <a:tc>
                  <a:txBody>
                    <a:bodyPr/>
                    <a:lstStyle/>
                    <a:p>
                      <a:pPr marL="0" lvl="0" indent="0" algn="l" rtl="0">
                        <a:spcBef>
                          <a:spcPts val="0"/>
                        </a:spcBef>
                        <a:spcAft>
                          <a:spcPts val="0"/>
                        </a:spcAft>
                        <a:buNone/>
                      </a:pPr>
                      <a:endParaRPr sz="1000"/>
                    </a:p>
                  </a:txBody>
                  <a:tcPr marL="91425" marR="91425" marT="91425" marB="91425"/>
                </a:tc>
                <a:extLst>
                  <a:ext uri="{0D108BD9-81ED-4DB2-BD59-A6C34878D82A}">
                    <a16:rowId xmlns:a16="http://schemas.microsoft.com/office/drawing/2014/main" val="10007"/>
                  </a:ext>
                </a:extLst>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p3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fr"/>
              <a:t>LE MATERIEL</a:t>
            </a:r>
            <a:endParaRPr/>
          </a:p>
        </p:txBody>
      </p:sp>
      <p:sp>
        <p:nvSpPr>
          <p:cNvPr id="168" name="Google Shape;168;p32"/>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fontScale="77500" lnSpcReduction="20000"/>
          </a:bodyPr>
          <a:lstStyle/>
          <a:p>
            <a:pPr marL="457200" lvl="0" indent="-317182" algn="just" rtl="0">
              <a:spcBef>
                <a:spcPts val="0"/>
              </a:spcBef>
              <a:spcAft>
                <a:spcPts val="0"/>
              </a:spcAft>
              <a:buClr>
                <a:schemeClr val="dk1"/>
              </a:buClr>
              <a:buSzPct val="257142"/>
              <a:buChar char="●"/>
            </a:pPr>
            <a:r>
              <a:rPr lang="fr" sz="700">
                <a:solidFill>
                  <a:schemeClr val="dk1"/>
                </a:solidFill>
                <a:latin typeface="Times New Roman"/>
                <a:ea typeface="Times New Roman"/>
                <a:cs typeface="Times New Roman"/>
                <a:sym typeface="Times New Roman"/>
              </a:rPr>
              <a:t> </a:t>
            </a:r>
            <a:r>
              <a:rPr lang="fr" sz="900">
                <a:solidFill>
                  <a:schemeClr val="dk1"/>
                </a:solidFill>
                <a:latin typeface="Times New Roman"/>
                <a:ea typeface="Times New Roman"/>
                <a:cs typeface="Times New Roman"/>
                <a:sym typeface="Times New Roman"/>
              </a:rPr>
              <a:t> </a:t>
            </a:r>
            <a:r>
              <a:rPr lang="fr" sz="1300">
                <a:solidFill>
                  <a:schemeClr val="dk1"/>
                </a:solidFill>
              </a:rPr>
              <a:t>Ramasses-crottes et poubelles en nombre suffisant (pour laisser un site propre après-course),</a:t>
            </a:r>
            <a:endParaRPr sz="1300">
              <a:solidFill>
                <a:schemeClr val="dk1"/>
              </a:solidFill>
            </a:endParaRPr>
          </a:p>
          <a:p>
            <a:pPr marL="457200" lvl="0" indent="-317182" algn="just" rtl="0">
              <a:spcBef>
                <a:spcPts val="0"/>
              </a:spcBef>
              <a:spcAft>
                <a:spcPts val="0"/>
              </a:spcAft>
              <a:buClr>
                <a:schemeClr val="dk1"/>
              </a:buClr>
              <a:buSzPct val="200000"/>
              <a:buChar char="●"/>
            </a:pPr>
            <a:r>
              <a:rPr lang="fr" sz="900">
                <a:solidFill>
                  <a:schemeClr val="dk1"/>
                </a:solidFill>
                <a:latin typeface="Times New Roman"/>
                <a:ea typeface="Times New Roman"/>
                <a:cs typeface="Times New Roman"/>
                <a:sym typeface="Times New Roman"/>
              </a:rPr>
              <a:t>  </a:t>
            </a:r>
            <a:r>
              <a:rPr lang="fr" sz="1300">
                <a:solidFill>
                  <a:schemeClr val="dk1"/>
                </a:solidFill>
              </a:rPr>
              <a:t>Panneaux routiers pour flécher le lieu de la course :</a:t>
            </a:r>
            <a:endParaRPr sz="1300">
              <a:solidFill>
                <a:schemeClr val="dk1"/>
              </a:solidFill>
            </a:endParaRPr>
          </a:p>
          <a:p>
            <a:pPr marL="914400" lvl="1" indent="-297497" algn="just" rtl="0">
              <a:spcBef>
                <a:spcPts val="0"/>
              </a:spcBef>
              <a:spcAft>
                <a:spcPts val="0"/>
              </a:spcAft>
              <a:buClr>
                <a:schemeClr val="dk1"/>
              </a:buClr>
              <a:buSzPct val="155555"/>
              <a:buChar char="○"/>
            </a:pPr>
            <a:r>
              <a:rPr lang="fr" sz="900">
                <a:solidFill>
                  <a:schemeClr val="dk1"/>
                </a:solidFill>
                <a:latin typeface="Times New Roman"/>
                <a:ea typeface="Times New Roman"/>
                <a:cs typeface="Times New Roman"/>
                <a:sym typeface="Times New Roman"/>
              </a:rPr>
              <a:t>        </a:t>
            </a:r>
            <a:r>
              <a:rPr lang="fr" sz="1300">
                <a:solidFill>
                  <a:schemeClr val="dk1"/>
                </a:solidFill>
              </a:rPr>
              <a:t>Demander l’autorisation à la mairie.</a:t>
            </a:r>
            <a:endParaRPr sz="1300">
              <a:solidFill>
                <a:schemeClr val="dk1"/>
              </a:solidFill>
            </a:endParaRPr>
          </a:p>
          <a:p>
            <a:pPr marL="457200" lvl="0" indent="-317182" algn="just" rtl="0">
              <a:spcBef>
                <a:spcPts val="0"/>
              </a:spcBef>
              <a:spcAft>
                <a:spcPts val="0"/>
              </a:spcAft>
              <a:buClr>
                <a:schemeClr val="dk1"/>
              </a:buClr>
              <a:buSzPct val="200000"/>
              <a:buChar char="●"/>
            </a:pPr>
            <a:r>
              <a:rPr lang="fr" sz="900">
                <a:solidFill>
                  <a:schemeClr val="dk1"/>
                </a:solidFill>
                <a:latin typeface="Times New Roman"/>
                <a:ea typeface="Times New Roman"/>
                <a:cs typeface="Times New Roman"/>
                <a:sym typeface="Times New Roman"/>
              </a:rPr>
              <a:t>  </a:t>
            </a:r>
            <a:r>
              <a:rPr lang="fr" sz="1300">
                <a:solidFill>
                  <a:schemeClr val="dk1"/>
                </a:solidFill>
              </a:rPr>
              <a:t>Barnums (s’il n’existe pas de prêt localement),</a:t>
            </a:r>
            <a:endParaRPr sz="1300">
              <a:solidFill>
                <a:schemeClr val="dk1"/>
              </a:solidFill>
            </a:endParaRPr>
          </a:p>
          <a:p>
            <a:pPr marL="457200" lvl="0" indent="-317182" algn="just" rtl="0">
              <a:spcBef>
                <a:spcPts val="0"/>
              </a:spcBef>
              <a:spcAft>
                <a:spcPts val="0"/>
              </a:spcAft>
              <a:buClr>
                <a:schemeClr val="dk1"/>
              </a:buClr>
              <a:buSzPct val="200000"/>
              <a:buChar char="●"/>
            </a:pPr>
            <a:r>
              <a:rPr lang="fr" sz="900">
                <a:solidFill>
                  <a:schemeClr val="dk1"/>
                </a:solidFill>
                <a:latin typeface="Times New Roman"/>
                <a:ea typeface="Times New Roman"/>
                <a:cs typeface="Times New Roman"/>
                <a:sym typeface="Times New Roman"/>
              </a:rPr>
              <a:t>  </a:t>
            </a:r>
            <a:r>
              <a:rPr lang="fr" sz="1300">
                <a:solidFill>
                  <a:schemeClr val="dk1"/>
                </a:solidFill>
              </a:rPr>
              <a:t>Balisage zone de contrôle, zones de départ et d’arrivée :</a:t>
            </a:r>
            <a:endParaRPr sz="1300">
              <a:solidFill>
                <a:schemeClr val="dk1"/>
              </a:solidFill>
            </a:endParaRPr>
          </a:p>
          <a:p>
            <a:pPr marL="914400" lvl="1" indent="-297497" algn="just" rtl="0">
              <a:spcBef>
                <a:spcPts val="0"/>
              </a:spcBef>
              <a:spcAft>
                <a:spcPts val="0"/>
              </a:spcAft>
              <a:buClr>
                <a:schemeClr val="dk1"/>
              </a:buClr>
              <a:buSzPct val="155555"/>
              <a:buChar char="○"/>
            </a:pPr>
            <a:r>
              <a:rPr lang="fr" sz="900">
                <a:solidFill>
                  <a:schemeClr val="dk1"/>
                </a:solidFill>
                <a:latin typeface="Times New Roman"/>
                <a:ea typeface="Times New Roman"/>
                <a:cs typeface="Times New Roman"/>
                <a:sym typeface="Times New Roman"/>
              </a:rPr>
              <a:t>      </a:t>
            </a:r>
            <a:r>
              <a:rPr lang="fr" sz="1300">
                <a:solidFill>
                  <a:schemeClr val="dk1"/>
                </a:solidFill>
              </a:rPr>
              <a:t>Faire une demande à la mairie pour le prêt de barrières dites « Vauban ».</a:t>
            </a:r>
            <a:endParaRPr sz="1300">
              <a:solidFill>
                <a:schemeClr val="dk1"/>
              </a:solidFill>
            </a:endParaRPr>
          </a:p>
          <a:p>
            <a:pPr marL="457200" lvl="0" indent="-317182" algn="just" rtl="0">
              <a:spcBef>
                <a:spcPts val="0"/>
              </a:spcBef>
              <a:spcAft>
                <a:spcPts val="0"/>
              </a:spcAft>
              <a:buClr>
                <a:schemeClr val="dk1"/>
              </a:buClr>
              <a:buSzPct val="200000"/>
              <a:buChar char="●"/>
            </a:pPr>
            <a:r>
              <a:rPr lang="fr" sz="900">
                <a:solidFill>
                  <a:schemeClr val="dk1"/>
                </a:solidFill>
                <a:latin typeface="Times New Roman"/>
                <a:ea typeface="Times New Roman"/>
                <a:cs typeface="Times New Roman"/>
                <a:sym typeface="Times New Roman"/>
              </a:rPr>
              <a:t>  </a:t>
            </a:r>
            <a:r>
              <a:rPr lang="fr" sz="1300">
                <a:solidFill>
                  <a:schemeClr val="dk1"/>
                </a:solidFill>
              </a:rPr>
              <a:t>Balisage de la piste : ronds rouges, carrés bleus, triangles jaunes, rubalises, panneaux « CLUB », bombes de peinture éphémères et non nocives pour l’environnement, plâtre…</a:t>
            </a:r>
            <a:endParaRPr sz="1300">
              <a:solidFill>
                <a:schemeClr val="dk1"/>
              </a:solidFill>
            </a:endParaRPr>
          </a:p>
          <a:p>
            <a:pPr marL="457200" lvl="0" indent="-317182" algn="just" rtl="0">
              <a:spcBef>
                <a:spcPts val="0"/>
              </a:spcBef>
              <a:spcAft>
                <a:spcPts val="0"/>
              </a:spcAft>
              <a:buClr>
                <a:schemeClr val="dk1"/>
              </a:buClr>
              <a:buSzPct val="200000"/>
              <a:buChar char="●"/>
            </a:pPr>
            <a:r>
              <a:rPr lang="fr" sz="900">
                <a:solidFill>
                  <a:schemeClr val="dk1"/>
                </a:solidFill>
                <a:latin typeface="Times New Roman"/>
                <a:ea typeface="Times New Roman"/>
                <a:cs typeface="Times New Roman"/>
                <a:sym typeface="Times New Roman"/>
              </a:rPr>
              <a:t>  </a:t>
            </a:r>
            <a:r>
              <a:rPr lang="fr" sz="1300">
                <a:solidFill>
                  <a:schemeClr val="dk1"/>
                </a:solidFill>
              </a:rPr>
              <a:t>Piquets pour les balisages,</a:t>
            </a:r>
            <a:endParaRPr sz="1300">
              <a:solidFill>
                <a:schemeClr val="dk1"/>
              </a:solidFill>
            </a:endParaRPr>
          </a:p>
          <a:p>
            <a:pPr marL="457200" lvl="0" indent="-317182" algn="just" rtl="0">
              <a:spcBef>
                <a:spcPts val="0"/>
              </a:spcBef>
              <a:spcAft>
                <a:spcPts val="0"/>
              </a:spcAft>
              <a:buClr>
                <a:schemeClr val="dk1"/>
              </a:buClr>
              <a:buSzPct val="200000"/>
              <a:buChar char="●"/>
            </a:pPr>
            <a:r>
              <a:rPr lang="fr" sz="900">
                <a:solidFill>
                  <a:schemeClr val="dk1"/>
                </a:solidFill>
                <a:latin typeface="Times New Roman"/>
                <a:ea typeface="Times New Roman"/>
                <a:cs typeface="Times New Roman"/>
                <a:sym typeface="Times New Roman"/>
              </a:rPr>
              <a:t>  </a:t>
            </a:r>
            <a:r>
              <a:rPr lang="fr" sz="1300">
                <a:solidFill>
                  <a:schemeClr val="dk1"/>
                </a:solidFill>
              </a:rPr>
              <a:t>Filets cordes orange, panneaux direction pour matérialiser les zones de départ/arrivée,</a:t>
            </a:r>
            <a:endParaRPr sz="1300">
              <a:solidFill>
                <a:schemeClr val="dk1"/>
              </a:solidFill>
            </a:endParaRPr>
          </a:p>
          <a:p>
            <a:pPr marL="457200" lvl="0" indent="-317182" algn="just" rtl="0">
              <a:spcBef>
                <a:spcPts val="0"/>
              </a:spcBef>
              <a:spcAft>
                <a:spcPts val="0"/>
              </a:spcAft>
              <a:buClr>
                <a:schemeClr val="dk1"/>
              </a:buClr>
              <a:buSzPct val="200000"/>
              <a:buChar char="●"/>
            </a:pPr>
            <a:r>
              <a:rPr lang="fr" sz="900">
                <a:solidFill>
                  <a:schemeClr val="dk1"/>
                </a:solidFill>
                <a:latin typeface="Times New Roman"/>
                <a:ea typeface="Times New Roman"/>
                <a:cs typeface="Times New Roman"/>
                <a:sym typeface="Times New Roman"/>
              </a:rPr>
              <a:t>  </a:t>
            </a:r>
            <a:r>
              <a:rPr lang="fr" sz="1300">
                <a:solidFill>
                  <a:schemeClr val="dk1"/>
                </a:solidFill>
              </a:rPr>
              <a:t>Panneaux d’indication pour les postes secrétariat et parking,</a:t>
            </a:r>
            <a:endParaRPr sz="1300">
              <a:solidFill>
                <a:schemeClr val="dk1"/>
              </a:solidFill>
            </a:endParaRPr>
          </a:p>
          <a:p>
            <a:pPr marL="457200" lvl="0" indent="-317182" algn="just" rtl="0">
              <a:spcBef>
                <a:spcPts val="0"/>
              </a:spcBef>
              <a:spcAft>
                <a:spcPts val="0"/>
              </a:spcAft>
              <a:buClr>
                <a:schemeClr val="dk1"/>
              </a:buClr>
              <a:buSzPct val="200000"/>
              <a:buChar char="●"/>
            </a:pPr>
            <a:r>
              <a:rPr lang="fr" sz="900">
                <a:solidFill>
                  <a:schemeClr val="dk1"/>
                </a:solidFill>
                <a:latin typeface="Times New Roman"/>
                <a:ea typeface="Times New Roman"/>
                <a:cs typeface="Times New Roman"/>
                <a:sym typeface="Times New Roman"/>
              </a:rPr>
              <a:t>  </a:t>
            </a:r>
            <a:r>
              <a:rPr lang="fr" sz="1300">
                <a:solidFill>
                  <a:schemeClr val="dk1"/>
                </a:solidFill>
              </a:rPr>
              <a:t>Matériels informatiques (ne pas hésiter à envisager du matériel en double en cas de non fonctionnement le jour « J »), rallonges électriques. Si le lieu du canicross n’a pas structure avec l’électricité prévoir un groupe électrogène,</a:t>
            </a:r>
            <a:endParaRPr sz="1300">
              <a:solidFill>
                <a:schemeClr val="dk1"/>
              </a:solidFill>
            </a:endParaRPr>
          </a:p>
          <a:p>
            <a:pPr marL="457200" lvl="0" indent="-317182" algn="just" rtl="0">
              <a:spcBef>
                <a:spcPts val="0"/>
              </a:spcBef>
              <a:spcAft>
                <a:spcPts val="0"/>
              </a:spcAft>
              <a:buClr>
                <a:schemeClr val="dk1"/>
              </a:buClr>
              <a:buSzPct val="200000"/>
              <a:buChar char="●"/>
            </a:pPr>
            <a:r>
              <a:rPr lang="fr" sz="900">
                <a:solidFill>
                  <a:schemeClr val="dk1"/>
                </a:solidFill>
                <a:latin typeface="Times New Roman"/>
                <a:ea typeface="Times New Roman"/>
                <a:cs typeface="Times New Roman"/>
                <a:sym typeface="Times New Roman"/>
              </a:rPr>
              <a:t>  </a:t>
            </a:r>
            <a:r>
              <a:rPr lang="fr" sz="1300">
                <a:solidFill>
                  <a:schemeClr val="dk1"/>
                </a:solidFill>
              </a:rPr>
              <a:t>Chronomètres en nombre suffisant et vérifiés (piles neuves),</a:t>
            </a:r>
            <a:endParaRPr sz="1300">
              <a:solidFill>
                <a:schemeClr val="dk1"/>
              </a:solidFill>
            </a:endParaRPr>
          </a:p>
          <a:p>
            <a:pPr marL="457200" lvl="0" indent="-317182" algn="just" rtl="0">
              <a:spcBef>
                <a:spcPts val="0"/>
              </a:spcBef>
              <a:spcAft>
                <a:spcPts val="0"/>
              </a:spcAft>
              <a:buClr>
                <a:schemeClr val="dk1"/>
              </a:buClr>
              <a:buSzPct val="200000"/>
              <a:buChar char="●"/>
            </a:pPr>
            <a:r>
              <a:rPr lang="fr" sz="900">
                <a:solidFill>
                  <a:schemeClr val="dk1"/>
                </a:solidFill>
                <a:latin typeface="Times New Roman"/>
                <a:ea typeface="Times New Roman"/>
                <a:cs typeface="Times New Roman"/>
                <a:sym typeface="Times New Roman"/>
              </a:rPr>
              <a:t>  </a:t>
            </a:r>
            <a:r>
              <a:rPr lang="fr" sz="1300">
                <a:solidFill>
                  <a:schemeClr val="dk1"/>
                </a:solidFill>
              </a:rPr>
              <a:t>Tableaux d’affichage (grand panneau) avec :</a:t>
            </a:r>
            <a:endParaRPr sz="1300">
              <a:solidFill>
                <a:schemeClr val="dk1"/>
              </a:solidFill>
            </a:endParaRPr>
          </a:p>
          <a:p>
            <a:pPr marL="914400" lvl="1" indent="-297497" algn="just" rtl="0">
              <a:spcBef>
                <a:spcPts val="0"/>
              </a:spcBef>
              <a:spcAft>
                <a:spcPts val="0"/>
              </a:spcAft>
              <a:buClr>
                <a:schemeClr val="dk1"/>
              </a:buClr>
              <a:buSzPct val="155555"/>
              <a:buChar char="○"/>
            </a:pPr>
            <a:r>
              <a:rPr lang="fr" sz="900">
                <a:solidFill>
                  <a:schemeClr val="dk1"/>
                </a:solidFill>
                <a:latin typeface="Times New Roman"/>
                <a:ea typeface="Times New Roman"/>
                <a:cs typeface="Times New Roman"/>
                <a:sym typeface="Times New Roman"/>
              </a:rPr>
              <a:t>       </a:t>
            </a:r>
            <a:r>
              <a:rPr lang="fr" sz="1300">
                <a:solidFill>
                  <a:schemeClr val="dk1"/>
                </a:solidFill>
              </a:rPr>
              <a:t>Les plans des pistes, les listes des partants avec les ordres et les heures de départ.</a:t>
            </a:r>
            <a:endParaRPr sz="1300">
              <a:solidFill>
                <a:schemeClr val="dk1"/>
              </a:solidFill>
            </a:endParaRPr>
          </a:p>
          <a:p>
            <a:pPr marL="0" lvl="0" indent="0" algn="l" rtl="0">
              <a:lnSpc>
                <a:spcPct val="100000"/>
              </a:lnSpc>
              <a:spcBef>
                <a:spcPts val="0"/>
              </a:spcBef>
              <a:spcAft>
                <a:spcPts val="0"/>
              </a:spcAft>
              <a:buNone/>
            </a:pPr>
            <a:r>
              <a:rPr lang="fr" sz="1100" u="sng">
                <a:solidFill>
                  <a:schemeClr val="accent5"/>
                </a:solidFill>
                <a:hlinkClick r:id="rId3" action="ppaction://hlinksldjump">
                  <a:extLst>
                    <a:ext uri="{A12FA001-AC4F-418D-AE19-62706E023703}">
                      <ahyp:hlinkClr xmlns:ahyp="http://schemas.microsoft.com/office/drawing/2018/hyperlinkcolor" val="tx"/>
                    </a:ext>
                  </a:extLst>
                </a:hlinkClick>
              </a:rPr>
              <a:t>Retour</a:t>
            </a:r>
            <a:r>
              <a:rPr lang="fr" sz="1100">
                <a:solidFill>
                  <a:schemeClr val="dk1"/>
                </a:solidFill>
              </a:rPr>
              <a:t>															</a:t>
            </a:r>
            <a:r>
              <a:rPr lang="fr" sz="1100" u="sng">
                <a:solidFill>
                  <a:schemeClr val="accent5"/>
                </a:solidFill>
                <a:hlinkClick r:id="" action="ppaction://hlinkshowjump?jump=nextslide">
                  <a:extLst>
                    <a:ext uri="{A12FA001-AC4F-418D-AE19-62706E023703}">
                      <ahyp:hlinkClr xmlns:ahyp="http://schemas.microsoft.com/office/drawing/2018/hyperlinkcolor" val="tx"/>
                    </a:ext>
                  </a:extLst>
                </a:hlinkClick>
              </a:rPr>
              <a:t>Après</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3" name="Google Shape;173;p3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Clr>
                <a:schemeClr val="dk1"/>
              </a:buClr>
              <a:buSzPct val="39285"/>
              <a:buFont typeface="Arial"/>
              <a:buNone/>
            </a:pPr>
            <a:r>
              <a:rPr lang="fr"/>
              <a:t>LE MATERIEL</a:t>
            </a:r>
            <a:endParaRPr/>
          </a:p>
        </p:txBody>
      </p:sp>
      <p:sp>
        <p:nvSpPr>
          <p:cNvPr id="174" name="Google Shape;174;p33"/>
          <p:cNvSpPr txBox="1">
            <a:spLocks noGrp="1"/>
          </p:cNvSpPr>
          <p:nvPr>
            <p:ph type="body" idx="1"/>
          </p:nvPr>
        </p:nvSpPr>
        <p:spPr>
          <a:xfrm>
            <a:off x="311700" y="1017725"/>
            <a:ext cx="8520600" cy="3551100"/>
          </a:xfrm>
          <a:prstGeom prst="rect">
            <a:avLst/>
          </a:prstGeom>
        </p:spPr>
        <p:txBody>
          <a:bodyPr spcFirstLastPara="1" wrap="square" lIns="91425" tIns="91425" rIns="91425" bIns="91425" anchor="t" anchorCtr="0">
            <a:normAutofit lnSpcReduction="20000"/>
          </a:bodyPr>
          <a:lstStyle/>
          <a:p>
            <a:pPr marL="457200" lvl="0" indent="-342900" algn="just" rtl="0">
              <a:lnSpc>
                <a:spcPct val="100000"/>
              </a:lnSpc>
              <a:spcBef>
                <a:spcPts val="0"/>
              </a:spcBef>
              <a:spcAft>
                <a:spcPts val="0"/>
              </a:spcAft>
              <a:buClr>
                <a:schemeClr val="dk1"/>
              </a:buClr>
              <a:buSzPts val="1800"/>
              <a:buChar char="●"/>
            </a:pPr>
            <a:r>
              <a:rPr lang="fr" sz="1100">
                <a:solidFill>
                  <a:schemeClr val="dk1"/>
                </a:solidFill>
              </a:rPr>
              <a:t>Banderoles ou panneaux de départ et d’arrivée,</a:t>
            </a:r>
            <a:endParaRPr sz="1100">
              <a:solidFill>
                <a:schemeClr val="dk1"/>
              </a:solidFill>
            </a:endParaRPr>
          </a:p>
          <a:p>
            <a:pPr marL="457200" lvl="0" indent="-342900" algn="just" rtl="0">
              <a:lnSpc>
                <a:spcPct val="100000"/>
              </a:lnSpc>
              <a:spcBef>
                <a:spcPts val="0"/>
              </a:spcBef>
              <a:spcAft>
                <a:spcPts val="0"/>
              </a:spcAft>
              <a:buClr>
                <a:schemeClr val="dk1"/>
              </a:buClr>
              <a:buSzPts val="1800"/>
              <a:buChar char="●"/>
            </a:pPr>
            <a:r>
              <a:rPr lang="fr" sz="1100">
                <a:solidFill>
                  <a:schemeClr val="dk1"/>
                </a:solidFill>
              </a:rPr>
              <a:t>Prévoir des chasubles ou des dossards en nombre suffisants qui devront rester visibles pour permettre la collecte des résultats par les secrétaires (accrochés au-devant du vtt ou pouvant se fixer sur le maillot) :</a:t>
            </a:r>
            <a:endParaRPr sz="1100">
              <a:solidFill>
                <a:schemeClr val="dk1"/>
              </a:solidFill>
            </a:endParaRPr>
          </a:p>
          <a:p>
            <a:pPr marL="914400" lvl="1" indent="-317500" algn="just" rtl="0">
              <a:lnSpc>
                <a:spcPct val="100000"/>
              </a:lnSpc>
              <a:spcBef>
                <a:spcPts val="0"/>
              </a:spcBef>
              <a:spcAft>
                <a:spcPts val="0"/>
              </a:spcAft>
              <a:buClr>
                <a:schemeClr val="dk1"/>
              </a:buClr>
              <a:buSzPts val="1400"/>
              <a:buChar char="○"/>
            </a:pPr>
            <a:r>
              <a:rPr lang="fr" sz="700">
                <a:solidFill>
                  <a:schemeClr val="dk1"/>
                </a:solidFill>
                <a:latin typeface="Times New Roman"/>
                <a:ea typeface="Times New Roman"/>
                <a:cs typeface="Times New Roman"/>
                <a:sym typeface="Times New Roman"/>
              </a:rPr>
              <a:t>       </a:t>
            </a:r>
            <a:r>
              <a:rPr lang="fr" sz="1100">
                <a:solidFill>
                  <a:schemeClr val="dk1"/>
                </a:solidFill>
              </a:rPr>
              <a:t>Penser aux épingles et liens plastiques.</a:t>
            </a:r>
            <a:endParaRPr sz="1100">
              <a:solidFill>
                <a:schemeClr val="dk1"/>
              </a:solidFill>
            </a:endParaRPr>
          </a:p>
          <a:p>
            <a:pPr marL="457200" lvl="0" indent="-342900" algn="just" rtl="0">
              <a:lnSpc>
                <a:spcPct val="100000"/>
              </a:lnSpc>
              <a:spcBef>
                <a:spcPts val="0"/>
              </a:spcBef>
              <a:spcAft>
                <a:spcPts val="0"/>
              </a:spcAft>
              <a:buClr>
                <a:schemeClr val="dk1"/>
              </a:buClr>
              <a:buSzPts val="1800"/>
              <a:buChar char="●"/>
            </a:pPr>
            <a:r>
              <a:rPr lang="fr" sz="700">
                <a:solidFill>
                  <a:schemeClr val="dk1"/>
                </a:solidFill>
                <a:latin typeface="Times New Roman"/>
                <a:ea typeface="Times New Roman"/>
                <a:cs typeface="Times New Roman"/>
                <a:sym typeface="Times New Roman"/>
              </a:rPr>
              <a:t> </a:t>
            </a:r>
            <a:r>
              <a:rPr lang="fr" sz="1100">
                <a:solidFill>
                  <a:schemeClr val="dk1"/>
                </a:solidFill>
              </a:rPr>
              <a:t>Coquilles d’eau et seaux pour l’hydratation des chiens :</a:t>
            </a:r>
            <a:endParaRPr sz="1100">
              <a:solidFill>
                <a:schemeClr val="dk1"/>
              </a:solidFill>
            </a:endParaRPr>
          </a:p>
          <a:p>
            <a:pPr marL="914400" lvl="1" indent="-317500" algn="just" rtl="0">
              <a:lnSpc>
                <a:spcPct val="100000"/>
              </a:lnSpc>
              <a:spcBef>
                <a:spcPts val="0"/>
              </a:spcBef>
              <a:spcAft>
                <a:spcPts val="0"/>
              </a:spcAft>
              <a:buClr>
                <a:schemeClr val="dk1"/>
              </a:buClr>
              <a:buSzPts val="1400"/>
              <a:buChar char="○"/>
            </a:pPr>
            <a:r>
              <a:rPr lang="fr" sz="700">
                <a:solidFill>
                  <a:schemeClr val="dk1"/>
                </a:solidFill>
                <a:latin typeface="Times New Roman"/>
                <a:ea typeface="Times New Roman"/>
                <a:cs typeface="Times New Roman"/>
                <a:sym typeface="Times New Roman"/>
              </a:rPr>
              <a:t>       </a:t>
            </a:r>
            <a:r>
              <a:rPr lang="fr" sz="1100">
                <a:solidFill>
                  <a:schemeClr val="dk1"/>
                </a:solidFill>
              </a:rPr>
              <a:t>Penser aux jerricans pour le transport.</a:t>
            </a:r>
            <a:endParaRPr sz="1100">
              <a:solidFill>
                <a:schemeClr val="dk1"/>
              </a:solidFill>
            </a:endParaRPr>
          </a:p>
          <a:p>
            <a:pPr marL="457200" lvl="0" indent="-342900" algn="just" rtl="0">
              <a:lnSpc>
                <a:spcPct val="100000"/>
              </a:lnSpc>
              <a:spcBef>
                <a:spcPts val="0"/>
              </a:spcBef>
              <a:spcAft>
                <a:spcPts val="0"/>
              </a:spcAft>
              <a:buClr>
                <a:schemeClr val="dk1"/>
              </a:buClr>
              <a:buSzPts val="1800"/>
              <a:buChar char="●"/>
            </a:pPr>
            <a:r>
              <a:rPr lang="fr" sz="1100">
                <a:solidFill>
                  <a:schemeClr val="dk1"/>
                </a:solidFill>
              </a:rPr>
              <a:t>Une sonorisation couvrant la zone d’arrivée et de départ est très fortement conseillé pour se faire entendre et très utile pour le briefing (demander de ne pas amener son chien),</a:t>
            </a:r>
            <a:endParaRPr sz="1100">
              <a:solidFill>
                <a:schemeClr val="dk1"/>
              </a:solidFill>
            </a:endParaRPr>
          </a:p>
          <a:p>
            <a:pPr marL="457200" lvl="0" indent="-342900" algn="just" rtl="0">
              <a:lnSpc>
                <a:spcPct val="100000"/>
              </a:lnSpc>
              <a:spcBef>
                <a:spcPts val="0"/>
              </a:spcBef>
              <a:spcAft>
                <a:spcPts val="0"/>
              </a:spcAft>
              <a:buClr>
                <a:schemeClr val="dk1"/>
              </a:buClr>
              <a:buSzPts val="1800"/>
              <a:buChar char="●"/>
            </a:pPr>
            <a:r>
              <a:rPr lang="fr" sz="700">
                <a:solidFill>
                  <a:schemeClr val="dk1"/>
                </a:solidFill>
                <a:latin typeface="Times New Roman"/>
                <a:ea typeface="Times New Roman"/>
                <a:cs typeface="Times New Roman"/>
                <a:sym typeface="Times New Roman"/>
              </a:rPr>
              <a:t> </a:t>
            </a:r>
            <a:r>
              <a:rPr lang="fr" sz="1100">
                <a:solidFill>
                  <a:schemeClr val="dk1"/>
                </a:solidFill>
              </a:rPr>
              <a:t>Prévoir une feuille avec la liste des concurrents avec le N° de dossards pour le juge et les contrôleurs sur la piste,</a:t>
            </a:r>
            <a:endParaRPr sz="1100">
              <a:solidFill>
                <a:schemeClr val="dk1"/>
              </a:solidFill>
            </a:endParaRPr>
          </a:p>
          <a:p>
            <a:pPr marL="457200" lvl="0" indent="-342900" algn="just" rtl="0">
              <a:lnSpc>
                <a:spcPct val="100000"/>
              </a:lnSpc>
              <a:spcBef>
                <a:spcPts val="0"/>
              </a:spcBef>
              <a:spcAft>
                <a:spcPts val="0"/>
              </a:spcAft>
              <a:buClr>
                <a:schemeClr val="dk1"/>
              </a:buClr>
              <a:buSzPts val="1800"/>
              <a:buChar char="●"/>
            </a:pPr>
            <a:r>
              <a:rPr lang="fr" sz="700">
                <a:solidFill>
                  <a:schemeClr val="dk1"/>
                </a:solidFill>
                <a:latin typeface="Times New Roman"/>
                <a:ea typeface="Times New Roman"/>
                <a:cs typeface="Times New Roman"/>
                <a:sym typeface="Times New Roman"/>
              </a:rPr>
              <a:t> </a:t>
            </a:r>
            <a:r>
              <a:rPr lang="fr" sz="1100">
                <a:solidFill>
                  <a:schemeClr val="dk1"/>
                </a:solidFill>
              </a:rPr>
              <a:t>Une caméra, montée sur pied, sur la ligne d’arrivée pour enregistrer les arrivées et éviter les litiges possibles,</a:t>
            </a:r>
            <a:endParaRPr sz="1100">
              <a:solidFill>
                <a:schemeClr val="dk1"/>
              </a:solidFill>
            </a:endParaRPr>
          </a:p>
          <a:p>
            <a:pPr marL="457200" lvl="0" indent="-342900" algn="just" rtl="0">
              <a:lnSpc>
                <a:spcPct val="100000"/>
              </a:lnSpc>
              <a:spcBef>
                <a:spcPts val="0"/>
              </a:spcBef>
              <a:spcAft>
                <a:spcPts val="0"/>
              </a:spcAft>
              <a:buClr>
                <a:schemeClr val="dk1"/>
              </a:buClr>
              <a:buSzPts val="1800"/>
              <a:buChar char="●"/>
            </a:pPr>
            <a:r>
              <a:rPr lang="fr" sz="700">
                <a:solidFill>
                  <a:schemeClr val="dk1"/>
                </a:solidFill>
                <a:latin typeface="Times New Roman"/>
                <a:ea typeface="Times New Roman"/>
                <a:cs typeface="Times New Roman"/>
                <a:sym typeface="Times New Roman"/>
              </a:rPr>
              <a:t> </a:t>
            </a:r>
            <a:r>
              <a:rPr lang="fr" sz="1100">
                <a:solidFill>
                  <a:schemeClr val="dk1"/>
                </a:solidFill>
              </a:rPr>
              <a:t>Une horloge sur la ligne pour la synchronisation des chronos et les décomptes,</a:t>
            </a:r>
            <a:endParaRPr sz="1100">
              <a:solidFill>
                <a:schemeClr val="dk1"/>
              </a:solidFill>
            </a:endParaRPr>
          </a:p>
          <a:p>
            <a:pPr marL="457200" lvl="0" indent="-342900" algn="just" rtl="0">
              <a:lnSpc>
                <a:spcPct val="100000"/>
              </a:lnSpc>
              <a:spcBef>
                <a:spcPts val="0"/>
              </a:spcBef>
              <a:spcAft>
                <a:spcPts val="0"/>
              </a:spcAft>
              <a:buClr>
                <a:schemeClr val="dk1"/>
              </a:buClr>
              <a:buSzPts val="1800"/>
              <a:buChar char="●"/>
            </a:pPr>
            <a:r>
              <a:rPr lang="fr" sz="700">
                <a:solidFill>
                  <a:schemeClr val="dk1"/>
                </a:solidFill>
                <a:latin typeface="Times New Roman"/>
                <a:ea typeface="Times New Roman"/>
                <a:cs typeface="Times New Roman"/>
                <a:sym typeface="Times New Roman"/>
              </a:rPr>
              <a:t>  </a:t>
            </a:r>
            <a:r>
              <a:rPr lang="fr" sz="1100">
                <a:solidFill>
                  <a:schemeClr val="dk1"/>
                </a:solidFill>
              </a:rPr>
              <a:t>La listes des résultats à afficher le plus tôt possible sur un panneau d’affichage pour éviter</a:t>
            </a:r>
            <a:endParaRPr sz="1100">
              <a:solidFill>
                <a:schemeClr val="dk1"/>
              </a:solidFill>
            </a:endParaRPr>
          </a:p>
          <a:p>
            <a:pPr marL="457200" lvl="0" indent="-342900" algn="just" rtl="0">
              <a:lnSpc>
                <a:spcPct val="100000"/>
              </a:lnSpc>
              <a:spcBef>
                <a:spcPts val="0"/>
              </a:spcBef>
              <a:spcAft>
                <a:spcPts val="0"/>
              </a:spcAft>
              <a:buClr>
                <a:schemeClr val="dk1"/>
              </a:buClr>
              <a:buSzPts val="1800"/>
              <a:buChar char="●"/>
            </a:pPr>
            <a:r>
              <a:rPr lang="fr" sz="700">
                <a:solidFill>
                  <a:schemeClr val="dk1"/>
                </a:solidFill>
                <a:latin typeface="Times New Roman"/>
                <a:ea typeface="Times New Roman"/>
                <a:cs typeface="Times New Roman"/>
                <a:sym typeface="Times New Roman"/>
              </a:rPr>
              <a:t> </a:t>
            </a:r>
            <a:r>
              <a:rPr lang="fr" sz="1100">
                <a:solidFill>
                  <a:schemeClr val="dk1"/>
                </a:solidFill>
              </a:rPr>
              <a:t>Récompenses en nombre suffisant.</a:t>
            </a:r>
            <a:endParaRPr sz="1100">
              <a:solidFill>
                <a:schemeClr val="dk1"/>
              </a:solidFill>
            </a:endParaRPr>
          </a:p>
          <a:p>
            <a:pPr marL="0" lvl="0" indent="0" algn="just" rtl="0">
              <a:lnSpc>
                <a:spcPct val="100000"/>
              </a:lnSpc>
              <a:spcBef>
                <a:spcPts val="0"/>
              </a:spcBef>
              <a:spcAft>
                <a:spcPts val="0"/>
              </a:spcAft>
              <a:buClr>
                <a:schemeClr val="dk1"/>
              </a:buClr>
              <a:buSzPts val="1100"/>
              <a:buFont typeface="Arial"/>
              <a:buNone/>
            </a:pPr>
            <a:endParaRPr sz="1100">
              <a:solidFill>
                <a:schemeClr val="dk1"/>
              </a:solidFill>
            </a:endParaRPr>
          </a:p>
          <a:p>
            <a:pPr marL="0" lvl="0" indent="0" algn="just" rtl="0">
              <a:lnSpc>
                <a:spcPct val="100000"/>
              </a:lnSpc>
              <a:spcBef>
                <a:spcPts val="0"/>
              </a:spcBef>
              <a:spcAft>
                <a:spcPts val="0"/>
              </a:spcAft>
              <a:buNone/>
            </a:pPr>
            <a:r>
              <a:rPr lang="fr" sz="1100" b="1">
                <a:solidFill>
                  <a:schemeClr val="dk1"/>
                </a:solidFill>
              </a:rPr>
              <a:t>Attention</a:t>
            </a:r>
            <a:r>
              <a:rPr lang="fr" sz="1100">
                <a:solidFill>
                  <a:schemeClr val="dk1"/>
                </a:solidFill>
              </a:rPr>
              <a:t> tous les matériels sont à vérifier avant la manifestation</a:t>
            </a:r>
            <a:r>
              <a:rPr lang="fr" sz="1000">
                <a:solidFill>
                  <a:schemeClr val="dk1"/>
                </a:solidFill>
              </a:rPr>
              <a:t>.</a:t>
            </a:r>
            <a:endParaRPr sz="1000">
              <a:solidFill>
                <a:schemeClr val="dk1"/>
              </a:solidFill>
            </a:endParaRPr>
          </a:p>
          <a:p>
            <a:pPr marL="0" lvl="0" indent="0" algn="just" rtl="0">
              <a:lnSpc>
                <a:spcPct val="100000"/>
              </a:lnSpc>
              <a:spcBef>
                <a:spcPts val="0"/>
              </a:spcBef>
              <a:spcAft>
                <a:spcPts val="0"/>
              </a:spcAft>
              <a:buNone/>
            </a:pPr>
            <a:endParaRPr sz="1000">
              <a:solidFill>
                <a:schemeClr val="dk1"/>
              </a:solidFill>
            </a:endParaRPr>
          </a:p>
          <a:p>
            <a:pPr marL="0" lvl="0" indent="0" algn="l" rtl="0">
              <a:lnSpc>
                <a:spcPct val="100000"/>
              </a:lnSpc>
              <a:spcBef>
                <a:spcPts val="0"/>
              </a:spcBef>
              <a:spcAft>
                <a:spcPts val="0"/>
              </a:spcAft>
              <a:buNone/>
            </a:pPr>
            <a:r>
              <a:rPr lang="fr" sz="1100" u="sng">
                <a:solidFill>
                  <a:schemeClr val="accent5"/>
                </a:solidFill>
                <a:hlinkClick r:id="rId3" action="ppaction://hlinksldjump">
                  <a:extLst>
                    <a:ext uri="{A12FA001-AC4F-418D-AE19-62706E023703}">
                      <ahyp:hlinkClr xmlns:ahyp="http://schemas.microsoft.com/office/drawing/2018/hyperlinkcolor" val="tx"/>
                    </a:ext>
                  </a:extLst>
                </a:hlinkClick>
              </a:rPr>
              <a:t>Retour</a:t>
            </a:r>
            <a:r>
              <a:rPr lang="fr" sz="1100">
                <a:solidFill>
                  <a:schemeClr val="dk1"/>
                </a:solidFill>
              </a:rPr>
              <a:t>															</a:t>
            </a:r>
            <a:r>
              <a:rPr lang="fr" sz="1100" u="sng">
                <a:solidFill>
                  <a:schemeClr val="accent5"/>
                </a:solidFill>
                <a:hlinkClick r:id="" action="ppaction://hlinkshowjump?jump=previousslide">
                  <a:extLst>
                    <a:ext uri="{A12FA001-AC4F-418D-AE19-62706E023703}">
                      <ahyp:hlinkClr xmlns:ahyp="http://schemas.microsoft.com/office/drawing/2018/hyperlinkcolor" val="tx"/>
                    </a:ext>
                  </a:extLst>
                </a:hlinkClick>
              </a:rPr>
              <a:t>Avant </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Google Shape;179;p3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fr"/>
              <a:t>PARCOURS</a:t>
            </a:r>
            <a:endParaRPr/>
          </a:p>
        </p:txBody>
      </p:sp>
      <p:sp>
        <p:nvSpPr>
          <p:cNvPr id="180" name="Google Shape;180;p3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fr" u="sng">
                <a:solidFill>
                  <a:schemeClr val="hlink"/>
                </a:solidFill>
                <a:hlinkClick r:id="rId3" action="ppaction://hlinksldjump"/>
              </a:rPr>
              <a:t>BALISAGE</a:t>
            </a:r>
            <a:endParaRPr>
              <a:solidFill>
                <a:srgbClr val="000000"/>
              </a:solidFill>
            </a:endParaRPr>
          </a:p>
          <a:p>
            <a:pPr marL="0" lvl="0" indent="0" algn="l" rtl="0">
              <a:spcBef>
                <a:spcPts val="1200"/>
              </a:spcBef>
              <a:spcAft>
                <a:spcPts val="0"/>
              </a:spcAft>
              <a:buNone/>
            </a:pPr>
            <a:r>
              <a:rPr lang="fr" u="sng">
                <a:solidFill>
                  <a:schemeClr val="hlink"/>
                </a:solidFill>
                <a:hlinkClick r:id="rId4" action="ppaction://hlinksldjump"/>
              </a:rPr>
              <a:t>INSTALLATION DU SITE</a:t>
            </a:r>
            <a:endParaRPr>
              <a:solidFill>
                <a:srgbClr val="000000"/>
              </a:solidFill>
            </a:endParaRPr>
          </a:p>
          <a:p>
            <a:pPr marL="0" lvl="0" indent="0" algn="l" rtl="0">
              <a:spcBef>
                <a:spcPts val="1200"/>
              </a:spcBef>
              <a:spcAft>
                <a:spcPts val="0"/>
              </a:spcAft>
              <a:buNone/>
            </a:pPr>
            <a:endParaRPr>
              <a:solidFill>
                <a:srgbClr val="000000"/>
              </a:solidFill>
            </a:endParaRPr>
          </a:p>
          <a:p>
            <a:pPr marL="0" lvl="0" indent="0" algn="l" rtl="0">
              <a:spcBef>
                <a:spcPts val="1200"/>
              </a:spcBef>
              <a:spcAft>
                <a:spcPts val="0"/>
              </a:spcAft>
              <a:buNone/>
            </a:pPr>
            <a:endParaRPr>
              <a:solidFill>
                <a:srgbClr val="000000"/>
              </a:solidFill>
            </a:endParaRPr>
          </a:p>
          <a:p>
            <a:pPr marL="0" lvl="0" indent="0" algn="l" rtl="0">
              <a:spcBef>
                <a:spcPts val="1200"/>
              </a:spcBef>
              <a:spcAft>
                <a:spcPts val="0"/>
              </a:spcAft>
              <a:buNone/>
            </a:pPr>
            <a:endParaRPr>
              <a:solidFill>
                <a:srgbClr val="000000"/>
              </a:solidFill>
            </a:endParaRPr>
          </a:p>
          <a:p>
            <a:pPr marL="0" lvl="0" indent="0" algn="l" rtl="0">
              <a:spcBef>
                <a:spcPts val="1200"/>
              </a:spcBef>
              <a:spcAft>
                <a:spcPts val="0"/>
              </a:spcAft>
              <a:buNone/>
            </a:pPr>
            <a:endParaRPr>
              <a:solidFill>
                <a:srgbClr val="000000"/>
              </a:solidFill>
            </a:endParaRPr>
          </a:p>
          <a:p>
            <a:pPr marL="0" lvl="0" indent="0" algn="l" rtl="0">
              <a:spcBef>
                <a:spcPts val="1200"/>
              </a:spcBef>
              <a:spcAft>
                <a:spcPts val="1200"/>
              </a:spcAft>
              <a:buClr>
                <a:schemeClr val="dk1"/>
              </a:buClr>
              <a:buSzPts val="1100"/>
              <a:buFont typeface="Arial"/>
              <a:buNone/>
            </a:pPr>
            <a:r>
              <a:rPr lang="fr" u="sng">
                <a:solidFill>
                  <a:schemeClr val="accent5"/>
                </a:solidFill>
                <a:hlinkClick r:id="rId5" action="ppaction://hlinksldjump">
                  <a:extLst>
                    <a:ext uri="{A12FA001-AC4F-418D-AE19-62706E023703}">
                      <ahyp:hlinkClr xmlns:ahyp="http://schemas.microsoft.com/office/drawing/2018/hyperlinkcolor" val="tx"/>
                    </a:ext>
                  </a:extLst>
                </a:hlinkClick>
              </a:rPr>
              <a:t>Retour</a:t>
            </a:r>
            <a:endParaRPr>
              <a:solidFill>
                <a:srgbClr val="000000"/>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Google Shape;185;p3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fr"/>
              <a:t>BALISAGE</a:t>
            </a:r>
            <a:endParaRPr/>
          </a:p>
        </p:txBody>
      </p:sp>
      <p:sp>
        <p:nvSpPr>
          <p:cNvPr id="186" name="Google Shape;186;p35"/>
          <p:cNvSpPr txBox="1">
            <a:spLocks noGrp="1"/>
          </p:cNvSpPr>
          <p:nvPr>
            <p:ph type="body" idx="1"/>
          </p:nvPr>
        </p:nvSpPr>
        <p:spPr>
          <a:xfrm>
            <a:off x="311700" y="854750"/>
            <a:ext cx="8520600" cy="3988800"/>
          </a:xfrm>
          <a:prstGeom prst="rect">
            <a:avLst/>
          </a:prstGeom>
        </p:spPr>
        <p:txBody>
          <a:bodyPr spcFirstLastPara="1" wrap="square" lIns="91425" tIns="91425" rIns="91425" bIns="91425" anchor="t" anchorCtr="0">
            <a:normAutofit/>
          </a:bodyPr>
          <a:lstStyle/>
          <a:p>
            <a:pPr marL="0" lvl="0" indent="0" algn="just" rtl="0">
              <a:lnSpc>
                <a:spcPct val="100000"/>
              </a:lnSpc>
              <a:spcBef>
                <a:spcPts val="1200"/>
              </a:spcBef>
              <a:spcAft>
                <a:spcPts val="0"/>
              </a:spcAft>
              <a:buClr>
                <a:schemeClr val="dk1"/>
              </a:buClr>
              <a:buSzPts val="1100"/>
              <a:buFont typeface="Arial"/>
              <a:buNone/>
            </a:pPr>
            <a:endParaRPr sz="1100">
              <a:solidFill>
                <a:schemeClr val="dk1"/>
              </a:solidFill>
            </a:endParaRPr>
          </a:p>
          <a:p>
            <a:pPr marL="0" lvl="0" indent="0" algn="just" rtl="0">
              <a:lnSpc>
                <a:spcPct val="100000"/>
              </a:lnSpc>
              <a:spcBef>
                <a:spcPts val="1200"/>
              </a:spcBef>
              <a:spcAft>
                <a:spcPts val="0"/>
              </a:spcAft>
              <a:buClr>
                <a:schemeClr val="dk1"/>
              </a:buClr>
              <a:buSzPts val="1100"/>
              <a:buFont typeface="Arial"/>
              <a:buNone/>
            </a:pPr>
            <a:r>
              <a:rPr lang="fr" sz="1100">
                <a:solidFill>
                  <a:schemeClr val="dk1"/>
                </a:solidFill>
              </a:rPr>
              <a:t>Baliser du mieux possible la piste afin qu’aucun concurrent ne se trompe :</a:t>
            </a:r>
            <a:endParaRPr sz="1100">
              <a:solidFill>
                <a:schemeClr val="dk1"/>
              </a:solidFill>
            </a:endParaRPr>
          </a:p>
          <a:p>
            <a:pPr marL="457200" lvl="0" indent="-298450" algn="just" rtl="0">
              <a:lnSpc>
                <a:spcPct val="100000"/>
              </a:lnSpc>
              <a:spcBef>
                <a:spcPts val="0"/>
              </a:spcBef>
              <a:spcAft>
                <a:spcPts val="0"/>
              </a:spcAft>
              <a:buClr>
                <a:schemeClr val="dk1"/>
              </a:buClr>
              <a:buSzPts val="1100"/>
              <a:buChar char="●"/>
            </a:pPr>
            <a:r>
              <a:rPr lang="fr" sz="1100">
                <a:solidFill>
                  <a:schemeClr val="dk1"/>
                </a:solidFill>
              </a:rPr>
              <a:t>Rubalises, filets pour jalonner certaines parties du parcours (virages, séparation de pistes, zones particulières),</a:t>
            </a:r>
            <a:endParaRPr sz="1100">
              <a:solidFill>
                <a:schemeClr val="dk1"/>
              </a:solidFill>
            </a:endParaRPr>
          </a:p>
          <a:p>
            <a:pPr marL="457200" lvl="0" indent="-7199" algn="just" rtl="0">
              <a:lnSpc>
                <a:spcPct val="100000"/>
              </a:lnSpc>
              <a:spcBef>
                <a:spcPts val="0"/>
              </a:spcBef>
              <a:spcAft>
                <a:spcPts val="0"/>
              </a:spcAft>
              <a:buNone/>
            </a:pPr>
            <a:r>
              <a:rPr lang="fr" sz="1100">
                <a:solidFill>
                  <a:schemeClr val="dk1"/>
                </a:solidFill>
                <a:latin typeface="Courier New"/>
                <a:ea typeface="Courier New"/>
                <a:cs typeface="Courier New"/>
                <a:sym typeface="Courier New"/>
              </a:rPr>
              <a:t>o</a:t>
            </a:r>
            <a:r>
              <a:rPr lang="fr" sz="700">
                <a:solidFill>
                  <a:schemeClr val="dk1"/>
                </a:solidFill>
                <a:latin typeface="Times New Roman"/>
                <a:ea typeface="Times New Roman"/>
                <a:cs typeface="Times New Roman"/>
                <a:sym typeface="Times New Roman"/>
              </a:rPr>
              <a:t>   </a:t>
            </a:r>
            <a:r>
              <a:rPr lang="fr" sz="1100">
                <a:solidFill>
                  <a:schemeClr val="dk1"/>
                </a:solidFill>
              </a:rPr>
              <a:t>Poser La rubalise à environ 60 cm de haut, c’est une hauteur moyenne entre les petits et les grands chiens.Panneaux directionnels, flèches au sol,</a:t>
            </a:r>
            <a:endParaRPr sz="1100">
              <a:solidFill>
                <a:schemeClr val="dk1"/>
              </a:solidFill>
            </a:endParaRPr>
          </a:p>
          <a:p>
            <a:pPr marL="457200" lvl="0" indent="-298450" algn="just" rtl="0">
              <a:lnSpc>
                <a:spcPct val="100000"/>
              </a:lnSpc>
              <a:spcBef>
                <a:spcPts val="0"/>
              </a:spcBef>
              <a:spcAft>
                <a:spcPts val="0"/>
              </a:spcAft>
              <a:buClr>
                <a:schemeClr val="dk1"/>
              </a:buClr>
              <a:buSzPts val="1100"/>
              <a:buChar char="●"/>
            </a:pPr>
            <a:r>
              <a:rPr lang="fr" sz="1100">
                <a:solidFill>
                  <a:schemeClr val="dk1"/>
                </a:solidFill>
              </a:rPr>
              <a:t>Etoffes dans les arbres quand c’est possible,</a:t>
            </a:r>
            <a:endParaRPr sz="1100">
              <a:solidFill>
                <a:schemeClr val="dk1"/>
              </a:solidFill>
            </a:endParaRPr>
          </a:p>
          <a:p>
            <a:pPr marL="457200" lvl="0" indent="-298450" algn="just" rtl="0">
              <a:lnSpc>
                <a:spcPct val="100000"/>
              </a:lnSpc>
              <a:spcBef>
                <a:spcPts val="0"/>
              </a:spcBef>
              <a:spcAft>
                <a:spcPts val="0"/>
              </a:spcAft>
              <a:buClr>
                <a:schemeClr val="dk1"/>
              </a:buClr>
              <a:buSzPts val="1100"/>
              <a:buChar char="●"/>
            </a:pPr>
            <a:r>
              <a:rPr lang="fr" sz="1100">
                <a:solidFill>
                  <a:schemeClr val="dk1"/>
                </a:solidFill>
              </a:rPr>
              <a:t>La piste est aussi balisée avec des panneaux suivants :</a:t>
            </a:r>
            <a:endParaRPr sz="1100">
              <a:solidFill>
                <a:schemeClr val="dk1"/>
              </a:solidFill>
            </a:endParaRPr>
          </a:p>
          <a:p>
            <a:pPr marL="457200" lvl="0" indent="0" algn="just" rtl="0">
              <a:lnSpc>
                <a:spcPct val="100000"/>
              </a:lnSpc>
              <a:spcBef>
                <a:spcPts val="0"/>
              </a:spcBef>
              <a:spcAft>
                <a:spcPts val="0"/>
              </a:spcAft>
              <a:buNone/>
            </a:pPr>
            <a:r>
              <a:rPr lang="fr" sz="1100">
                <a:solidFill>
                  <a:schemeClr val="dk1"/>
                </a:solidFill>
                <a:latin typeface="Courier New"/>
                <a:ea typeface="Courier New"/>
                <a:cs typeface="Courier New"/>
                <a:sym typeface="Courier New"/>
              </a:rPr>
              <a:t>o</a:t>
            </a:r>
            <a:r>
              <a:rPr lang="fr" sz="700">
                <a:solidFill>
                  <a:schemeClr val="dk1"/>
                </a:solidFill>
                <a:latin typeface="Times New Roman"/>
                <a:ea typeface="Times New Roman"/>
                <a:cs typeface="Times New Roman"/>
                <a:sym typeface="Times New Roman"/>
              </a:rPr>
              <a:t>   </a:t>
            </a:r>
            <a:r>
              <a:rPr lang="fr" sz="1100" u="sng">
                <a:solidFill>
                  <a:schemeClr val="dk1"/>
                </a:solidFill>
              </a:rPr>
              <a:t>Carré bleu</a:t>
            </a:r>
            <a:r>
              <a:rPr lang="fr" sz="1100">
                <a:solidFill>
                  <a:schemeClr val="dk1"/>
                </a:solidFill>
              </a:rPr>
              <a:t> : montre que les participants sont sur la bonne piste,</a:t>
            </a:r>
            <a:endParaRPr sz="1100">
              <a:solidFill>
                <a:schemeClr val="dk1"/>
              </a:solidFill>
            </a:endParaRPr>
          </a:p>
          <a:p>
            <a:pPr marL="457200" lvl="0" indent="0" algn="just" rtl="0">
              <a:lnSpc>
                <a:spcPct val="100000"/>
              </a:lnSpc>
              <a:spcBef>
                <a:spcPts val="0"/>
              </a:spcBef>
              <a:spcAft>
                <a:spcPts val="0"/>
              </a:spcAft>
              <a:buNone/>
            </a:pPr>
            <a:r>
              <a:rPr lang="fr" sz="1100">
                <a:solidFill>
                  <a:schemeClr val="dk1"/>
                </a:solidFill>
                <a:latin typeface="Courier New"/>
                <a:ea typeface="Courier New"/>
                <a:cs typeface="Courier New"/>
                <a:sym typeface="Courier New"/>
              </a:rPr>
              <a:t>o</a:t>
            </a:r>
            <a:r>
              <a:rPr lang="fr" sz="700">
                <a:solidFill>
                  <a:schemeClr val="dk1"/>
                </a:solidFill>
                <a:latin typeface="Times New Roman"/>
                <a:ea typeface="Times New Roman"/>
                <a:cs typeface="Times New Roman"/>
                <a:sym typeface="Times New Roman"/>
              </a:rPr>
              <a:t>   </a:t>
            </a:r>
            <a:r>
              <a:rPr lang="fr" sz="1100" u="sng">
                <a:solidFill>
                  <a:schemeClr val="dk1"/>
                </a:solidFill>
              </a:rPr>
              <a:t>Rond rouge</a:t>
            </a:r>
            <a:r>
              <a:rPr lang="fr" sz="1100">
                <a:solidFill>
                  <a:schemeClr val="dk1"/>
                </a:solidFill>
              </a:rPr>
              <a:t> : indique que la piste tourne à droite ou à gauche (mettre le rond rouge du côté où tourne le tracé du parcours),</a:t>
            </a:r>
            <a:endParaRPr sz="1100">
              <a:solidFill>
                <a:schemeClr val="dk1"/>
              </a:solidFill>
            </a:endParaRPr>
          </a:p>
          <a:p>
            <a:pPr marL="457200" lvl="0" indent="0" algn="just" rtl="0">
              <a:lnSpc>
                <a:spcPct val="100000"/>
              </a:lnSpc>
              <a:spcBef>
                <a:spcPts val="0"/>
              </a:spcBef>
              <a:spcAft>
                <a:spcPts val="0"/>
              </a:spcAft>
              <a:buNone/>
            </a:pPr>
            <a:r>
              <a:rPr lang="fr" sz="1100">
                <a:solidFill>
                  <a:schemeClr val="dk1"/>
                </a:solidFill>
                <a:latin typeface="Courier New"/>
                <a:ea typeface="Courier New"/>
                <a:cs typeface="Courier New"/>
                <a:sym typeface="Courier New"/>
              </a:rPr>
              <a:t>o</a:t>
            </a:r>
            <a:r>
              <a:rPr lang="fr" sz="700">
                <a:solidFill>
                  <a:schemeClr val="dk1"/>
                </a:solidFill>
                <a:latin typeface="Times New Roman"/>
                <a:ea typeface="Times New Roman"/>
                <a:cs typeface="Times New Roman"/>
                <a:sym typeface="Times New Roman"/>
              </a:rPr>
              <a:t>   </a:t>
            </a:r>
            <a:r>
              <a:rPr lang="fr" sz="1100" u="sng">
                <a:solidFill>
                  <a:schemeClr val="dk1"/>
                </a:solidFill>
              </a:rPr>
              <a:t>Triangle jaune</a:t>
            </a:r>
            <a:r>
              <a:rPr lang="fr" sz="1100">
                <a:solidFill>
                  <a:schemeClr val="dk1"/>
                </a:solidFill>
              </a:rPr>
              <a:t> : prévient d’un danger,</a:t>
            </a:r>
            <a:endParaRPr sz="1100">
              <a:solidFill>
                <a:schemeClr val="dk1"/>
              </a:solidFill>
            </a:endParaRPr>
          </a:p>
          <a:p>
            <a:pPr marL="457200" lvl="0" indent="0" algn="just" rtl="0">
              <a:lnSpc>
                <a:spcPct val="100000"/>
              </a:lnSpc>
              <a:spcBef>
                <a:spcPts val="0"/>
              </a:spcBef>
              <a:spcAft>
                <a:spcPts val="0"/>
              </a:spcAft>
              <a:buNone/>
            </a:pPr>
            <a:r>
              <a:rPr lang="fr" sz="1100">
                <a:solidFill>
                  <a:schemeClr val="dk1"/>
                </a:solidFill>
                <a:latin typeface="Courier New"/>
                <a:ea typeface="Courier New"/>
                <a:cs typeface="Courier New"/>
                <a:sym typeface="Courier New"/>
              </a:rPr>
              <a:t>o</a:t>
            </a:r>
            <a:r>
              <a:rPr lang="fr" sz="700">
                <a:solidFill>
                  <a:schemeClr val="dk1"/>
                </a:solidFill>
                <a:latin typeface="Times New Roman"/>
                <a:ea typeface="Times New Roman"/>
                <a:cs typeface="Times New Roman"/>
                <a:sym typeface="Times New Roman"/>
              </a:rPr>
              <a:t>   </a:t>
            </a:r>
            <a:r>
              <a:rPr lang="fr" sz="1100" u="sng">
                <a:solidFill>
                  <a:schemeClr val="dk1"/>
                </a:solidFill>
              </a:rPr>
              <a:t>Deux triangles jaunes l’un au-dessus de l’autre</a:t>
            </a:r>
            <a:r>
              <a:rPr lang="fr" sz="1100">
                <a:solidFill>
                  <a:schemeClr val="dk1"/>
                </a:solidFill>
              </a:rPr>
              <a:t> précisent le début de zone dangereuse,</a:t>
            </a:r>
            <a:endParaRPr sz="1100">
              <a:solidFill>
                <a:schemeClr val="dk1"/>
              </a:solidFill>
            </a:endParaRPr>
          </a:p>
          <a:p>
            <a:pPr marL="457200" lvl="0" indent="0" algn="just" rtl="0">
              <a:lnSpc>
                <a:spcPct val="100000"/>
              </a:lnSpc>
              <a:spcBef>
                <a:spcPts val="0"/>
              </a:spcBef>
              <a:spcAft>
                <a:spcPts val="0"/>
              </a:spcAft>
              <a:buNone/>
            </a:pPr>
            <a:r>
              <a:rPr lang="fr" sz="1100">
                <a:solidFill>
                  <a:schemeClr val="dk1"/>
                </a:solidFill>
                <a:latin typeface="Courier New"/>
                <a:ea typeface="Courier New"/>
                <a:cs typeface="Courier New"/>
                <a:sym typeface="Courier New"/>
              </a:rPr>
              <a:t>o</a:t>
            </a:r>
            <a:r>
              <a:rPr lang="fr" sz="700">
                <a:solidFill>
                  <a:schemeClr val="dk1"/>
                </a:solidFill>
                <a:latin typeface="Times New Roman"/>
                <a:ea typeface="Times New Roman"/>
                <a:cs typeface="Times New Roman"/>
                <a:sym typeface="Times New Roman"/>
              </a:rPr>
              <a:t>   </a:t>
            </a:r>
            <a:r>
              <a:rPr lang="fr" sz="1100" u="sng">
                <a:solidFill>
                  <a:schemeClr val="dk1"/>
                </a:solidFill>
              </a:rPr>
              <a:t>Triangle jaune avec la croix de St André à l’intérieur</a:t>
            </a:r>
            <a:r>
              <a:rPr lang="fr" sz="1100">
                <a:solidFill>
                  <a:schemeClr val="dk1"/>
                </a:solidFill>
              </a:rPr>
              <a:t> signale la fin de zone dangereuse :</a:t>
            </a:r>
            <a:endParaRPr sz="1100">
              <a:solidFill>
                <a:schemeClr val="dk1"/>
              </a:solidFill>
            </a:endParaRPr>
          </a:p>
          <a:p>
            <a:pPr marL="89999" lvl="0" indent="0" algn="just" rtl="0">
              <a:lnSpc>
                <a:spcPct val="100000"/>
              </a:lnSpc>
              <a:spcBef>
                <a:spcPts val="0"/>
              </a:spcBef>
              <a:spcAft>
                <a:spcPts val="0"/>
              </a:spcAft>
              <a:buNone/>
            </a:pPr>
            <a:r>
              <a:rPr lang="fr" sz="1100">
                <a:solidFill>
                  <a:schemeClr val="dk1"/>
                </a:solidFill>
              </a:rPr>
              <a:t>Positionner les panneaux environ 15 à 20 mètres avant les virages et des zones dangereuses, en plus des panneaux, utiliser corde, rubalise, banderole, filet…</a:t>
            </a:r>
            <a:endParaRPr sz="1100">
              <a:solidFill>
                <a:schemeClr val="dk1"/>
              </a:solidFill>
            </a:endParaRPr>
          </a:p>
          <a:p>
            <a:pPr marL="89999" lvl="0" indent="0" algn="just" rtl="0">
              <a:lnSpc>
                <a:spcPct val="100000"/>
              </a:lnSpc>
              <a:spcBef>
                <a:spcPts val="0"/>
              </a:spcBef>
              <a:spcAft>
                <a:spcPts val="0"/>
              </a:spcAft>
              <a:buClr>
                <a:schemeClr val="dk1"/>
              </a:buClr>
              <a:buSzPts val="1100"/>
              <a:buFont typeface="Arial"/>
              <a:buNone/>
            </a:pPr>
            <a:r>
              <a:rPr lang="fr" sz="1100">
                <a:solidFill>
                  <a:schemeClr val="dk1"/>
                </a:solidFill>
              </a:rPr>
              <a:t>A toute intersection, fermer les pistes à ne pas prendre chaque fois que cela est possible (rubalise), sinon positionner un commissaire indiquant la bonne direction.</a:t>
            </a:r>
            <a:endParaRPr sz="1100">
              <a:solidFill>
                <a:schemeClr val="dk1"/>
              </a:solidFill>
            </a:endParaRPr>
          </a:p>
          <a:p>
            <a:pPr marL="0" lvl="0" indent="0" algn="just" rtl="0">
              <a:lnSpc>
                <a:spcPct val="100000"/>
              </a:lnSpc>
              <a:spcBef>
                <a:spcPts val="1200"/>
              </a:spcBef>
              <a:spcAft>
                <a:spcPts val="0"/>
              </a:spcAft>
              <a:buClr>
                <a:schemeClr val="dk1"/>
              </a:buClr>
              <a:buSzPts val="1100"/>
              <a:buFont typeface="Arial"/>
              <a:buNone/>
            </a:pPr>
            <a:r>
              <a:rPr lang="fr" sz="1100" u="sng">
                <a:solidFill>
                  <a:schemeClr val="dk1"/>
                </a:solidFill>
              </a:rPr>
              <a:t>Conseil</a:t>
            </a:r>
            <a:r>
              <a:rPr lang="fr" sz="1100">
                <a:solidFill>
                  <a:schemeClr val="dk1"/>
                </a:solidFill>
              </a:rPr>
              <a:t> : Toujours baliser à la hauteur des yeux du chien et non du concurrent (environ 40 à 60 centimètres de hauteur) dans la mesure du possible.</a:t>
            </a:r>
            <a:endParaRPr sz="1100">
              <a:solidFill>
                <a:schemeClr val="dk1"/>
              </a:solidFill>
            </a:endParaRPr>
          </a:p>
          <a:p>
            <a:pPr marL="0" lvl="0" indent="0" algn="just" rtl="0">
              <a:lnSpc>
                <a:spcPct val="100000"/>
              </a:lnSpc>
              <a:spcBef>
                <a:spcPts val="0"/>
              </a:spcBef>
              <a:spcAft>
                <a:spcPts val="0"/>
              </a:spcAft>
              <a:buNone/>
            </a:pPr>
            <a:r>
              <a:rPr lang="fr" sz="1100" u="sng">
                <a:solidFill>
                  <a:schemeClr val="hlink"/>
                </a:solidFill>
                <a:hlinkClick r:id="rId3" action="ppaction://hlinksldjump"/>
              </a:rPr>
              <a:t>Retour</a:t>
            </a:r>
            <a:r>
              <a:rPr lang="fr" sz="1100">
                <a:solidFill>
                  <a:schemeClr val="dk1"/>
                </a:solidFill>
              </a:rPr>
              <a:t>																</a:t>
            </a:r>
            <a:r>
              <a:rPr lang="fr" sz="1100" u="sng">
                <a:solidFill>
                  <a:schemeClr val="accent5"/>
                </a:solidFill>
                <a:hlinkClick r:id="" action="ppaction://hlinkshowjump?jump=nextslide">
                  <a:extLst>
                    <a:ext uri="{A12FA001-AC4F-418D-AE19-62706E023703}">
                      <ahyp:hlinkClr xmlns:ahyp="http://schemas.microsoft.com/office/drawing/2018/hyperlinkcolor" val="tx"/>
                    </a:ext>
                  </a:extLst>
                </a:hlinkClick>
              </a:rPr>
              <a:t>Après</a:t>
            </a:r>
            <a:endParaRPr sz="1100">
              <a:solidFill>
                <a:schemeClr val="dk1"/>
              </a:solidFill>
            </a:endParaRPr>
          </a:p>
          <a:p>
            <a:pPr marL="0" lvl="0" indent="0" algn="l" rtl="0">
              <a:lnSpc>
                <a:spcPct val="100000"/>
              </a:lnSpc>
              <a:spcBef>
                <a:spcPts val="0"/>
              </a:spcBef>
              <a:spcAft>
                <a:spcPts val="0"/>
              </a:spcAft>
              <a:buClr>
                <a:schemeClr val="dk1"/>
              </a:buClr>
              <a:buSzPts val="1100"/>
              <a:buFont typeface="Arial"/>
              <a:buNone/>
            </a:pPr>
            <a:r>
              <a:rPr lang="fr" sz="1100">
                <a:solidFill>
                  <a:schemeClr val="dk1"/>
                </a:solidFill>
              </a:rPr>
              <a:t>	</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Google Shape;191;p3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fr"/>
              <a:t>BALISAGE</a:t>
            </a:r>
            <a:endParaRPr/>
          </a:p>
        </p:txBody>
      </p:sp>
      <p:sp>
        <p:nvSpPr>
          <p:cNvPr id="192" name="Google Shape;192;p3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lnSpcReduction="20000"/>
          </a:bodyPr>
          <a:lstStyle/>
          <a:p>
            <a:pPr marL="457200" lvl="0" indent="-317500" algn="just" rtl="0">
              <a:spcBef>
                <a:spcPts val="0"/>
              </a:spcBef>
              <a:spcAft>
                <a:spcPts val="0"/>
              </a:spcAft>
              <a:buClr>
                <a:schemeClr val="dk1"/>
              </a:buClr>
              <a:buSzPts val="1400"/>
              <a:buChar char="●"/>
            </a:pPr>
            <a:r>
              <a:rPr lang="fr" sz="1400">
                <a:solidFill>
                  <a:schemeClr val="dk1"/>
                </a:solidFill>
              </a:rPr>
              <a:t>La longueur de la piste doit correspondre à la distance publiée. Ne pas changer cette distance sauf pour des raisons climatiques ou de sécurité qui est annoncée lors du briefing,</a:t>
            </a:r>
            <a:endParaRPr sz="1400">
              <a:solidFill>
                <a:schemeClr val="dk1"/>
              </a:solidFill>
            </a:endParaRPr>
          </a:p>
          <a:p>
            <a:pPr marL="457200" lvl="0" indent="-317500" algn="just" rtl="0">
              <a:spcBef>
                <a:spcPts val="0"/>
              </a:spcBef>
              <a:spcAft>
                <a:spcPts val="0"/>
              </a:spcAft>
              <a:buClr>
                <a:schemeClr val="dk1"/>
              </a:buClr>
              <a:buSzPts val="1400"/>
              <a:buChar char="●"/>
            </a:pPr>
            <a:r>
              <a:rPr lang="fr" sz="1400">
                <a:solidFill>
                  <a:schemeClr val="dk1"/>
                </a:solidFill>
              </a:rPr>
              <a:t>Le directeur de course doit visiter la piste impérativement et vérifier le fléchage et mesurer sa longueur,</a:t>
            </a:r>
            <a:endParaRPr sz="1400">
              <a:solidFill>
                <a:schemeClr val="dk1"/>
              </a:solidFill>
            </a:endParaRPr>
          </a:p>
          <a:p>
            <a:pPr marL="457200" lvl="0" indent="-317500" algn="just" rtl="0">
              <a:lnSpc>
                <a:spcPct val="100000"/>
              </a:lnSpc>
              <a:spcBef>
                <a:spcPts val="0"/>
              </a:spcBef>
              <a:spcAft>
                <a:spcPts val="0"/>
              </a:spcAft>
              <a:buClr>
                <a:schemeClr val="dk1"/>
              </a:buClr>
              <a:buSzPts val="1400"/>
              <a:buChar char="●"/>
            </a:pPr>
            <a:r>
              <a:rPr lang="fr" sz="1400">
                <a:solidFill>
                  <a:schemeClr val="dk1"/>
                </a:solidFill>
              </a:rPr>
              <a:t>L’idéal c’est de baliser les parcours avec les bénévoles prévus comme commissaires de piste.</a:t>
            </a:r>
            <a:endParaRPr sz="1400">
              <a:solidFill>
                <a:schemeClr val="dk1"/>
              </a:solidFill>
            </a:endParaRPr>
          </a:p>
          <a:p>
            <a:pPr marL="457200" lvl="0" indent="-317500" algn="just" rtl="0">
              <a:spcBef>
                <a:spcPts val="0"/>
              </a:spcBef>
              <a:spcAft>
                <a:spcPts val="0"/>
              </a:spcAft>
              <a:buClr>
                <a:schemeClr val="dk1"/>
              </a:buClr>
              <a:buSzPts val="1400"/>
              <a:buChar char="●"/>
            </a:pPr>
            <a:r>
              <a:rPr lang="fr" sz="1400">
                <a:solidFill>
                  <a:schemeClr val="dk1"/>
                </a:solidFill>
              </a:rPr>
              <a:t>Dans la mesure du possible Il est préférable que le fléchage soit réalisé avec le directeur de course,</a:t>
            </a:r>
            <a:endParaRPr sz="1400">
              <a:solidFill>
                <a:schemeClr val="dk1"/>
              </a:solidFill>
            </a:endParaRPr>
          </a:p>
          <a:p>
            <a:pPr marL="457200" lvl="0" indent="-317500" algn="just" rtl="0">
              <a:spcBef>
                <a:spcPts val="0"/>
              </a:spcBef>
              <a:spcAft>
                <a:spcPts val="0"/>
              </a:spcAft>
              <a:buClr>
                <a:schemeClr val="dk1"/>
              </a:buClr>
              <a:buSzPts val="1400"/>
              <a:buChar char="●"/>
            </a:pPr>
            <a:r>
              <a:rPr lang="fr" sz="1400">
                <a:solidFill>
                  <a:schemeClr val="dk1"/>
                </a:solidFill>
              </a:rPr>
              <a:t>Identifier les obstacles, (barrières, ponts, etc.),</a:t>
            </a:r>
            <a:endParaRPr sz="1400">
              <a:solidFill>
                <a:schemeClr val="dk1"/>
              </a:solidFill>
            </a:endParaRPr>
          </a:p>
          <a:p>
            <a:pPr marL="457200" lvl="0" indent="-317500" algn="just" rtl="0">
              <a:spcBef>
                <a:spcPts val="0"/>
              </a:spcBef>
              <a:spcAft>
                <a:spcPts val="0"/>
              </a:spcAft>
              <a:buClr>
                <a:schemeClr val="dk1"/>
              </a:buClr>
              <a:buSzPts val="1400"/>
              <a:buChar char="●"/>
            </a:pPr>
            <a:r>
              <a:rPr lang="fr" sz="1400">
                <a:solidFill>
                  <a:schemeClr val="dk1"/>
                </a:solidFill>
              </a:rPr>
              <a:t>Noter tous les détails sur le plan de piste qui est à l’attention de tous les participants.</a:t>
            </a:r>
            <a:endParaRPr sz="1400">
              <a:solidFill>
                <a:schemeClr val="dk1"/>
              </a:solidFill>
            </a:endParaRPr>
          </a:p>
          <a:p>
            <a:pPr marL="0" lvl="0" indent="0" algn="just" rtl="0">
              <a:spcBef>
                <a:spcPts val="1200"/>
              </a:spcBef>
              <a:spcAft>
                <a:spcPts val="0"/>
              </a:spcAft>
              <a:buClr>
                <a:schemeClr val="dk1"/>
              </a:buClr>
              <a:buSzPts val="1100"/>
              <a:buFont typeface="Arial"/>
              <a:buNone/>
            </a:pPr>
            <a:r>
              <a:rPr lang="fr" sz="1400" u="sng">
                <a:solidFill>
                  <a:schemeClr val="dk1"/>
                </a:solidFill>
              </a:rPr>
              <a:t>Conseil</a:t>
            </a:r>
            <a:r>
              <a:rPr lang="fr" sz="1400" b="1" u="sng">
                <a:solidFill>
                  <a:schemeClr val="dk1"/>
                </a:solidFill>
              </a:rPr>
              <a:t> </a:t>
            </a:r>
            <a:r>
              <a:rPr lang="fr" sz="1400" b="1">
                <a:solidFill>
                  <a:schemeClr val="dk1"/>
                </a:solidFill>
              </a:rPr>
              <a:t>: </a:t>
            </a:r>
            <a:r>
              <a:rPr lang="fr" sz="1400">
                <a:solidFill>
                  <a:schemeClr val="dk1"/>
                </a:solidFill>
              </a:rPr>
              <a:t>il est primordial de se placer virtuellement à la place des participants lors de la recherche et du traçage des parcours pour contenter tout le monde (du petit au grand chien, du canimarcheur au canivététiste et du coureur occasionnel au performeur) et pour mieux appréhender le balisage et les trajectoires.</a:t>
            </a:r>
            <a:endParaRPr sz="1400">
              <a:solidFill>
                <a:schemeClr val="dk1"/>
              </a:solidFill>
            </a:endParaRPr>
          </a:p>
          <a:p>
            <a:pPr marL="0" lvl="0" indent="0" algn="l" rtl="0">
              <a:spcBef>
                <a:spcPts val="1200"/>
              </a:spcBef>
              <a:spcAft>
                <a:spcPts val="1200"/>
              </a:spcAft>
              <a:buNone/>
            </a:pPr>
            <a:r>
              <a:rPr lang="fr" sz="1100" u="sng">
                <a:solidFill>
                  <a:schemeClr val="accent5"/>
                </a:solidFill>
                <a:hlinkClick r:id="rId3" action="ppaction://hlinksldjump">
                  <a:extLst>
                    <a:ext uri="{A12FA001-AC4F-418D-AE19-62706E023703}">
                      <ahyp:hlinkClr xmlns:ahyp="http://schemas.microsoft.com/office/drawing/2018/hyperlinkcolor" val="tx"/>
                    </a:ext>
                  </a:extLst>
                </a:hlinkClick>
              </a:rPr>
              <a:t>Retour</a:t>
            </a:r>
            <a:r>
              <a:rPr lang="fr"/>
              <a:t>   															</a:t>
            </a:r>
            <a:r>
              <a:rPr lang="fr" sz="1100" u="sng">
                <a:solidFill>
                  <a:schemeClr val="accent5"/>
                </a:solidFill>
                <a:hlinkClick r:id="" action="ppaction://hlinkshowjump?jump=previousslide">
                  <a:extLst>
                    <a:ext uri="{A12FA001-AC4F-418D-AE19-62706E023703}">
                      <ahyp:hlinkClr xmlns:ahyp="http://schemas.microsoft.com/office/drawing/2018/hyperlinkcolor" val="tx"/>
                    </a:ext>
                  </a:extLst>
                </a:hlinkClick>
              </a:rPr>
              <a:t>Avant </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Google Shape;197;p3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fr"/>
              <a:t>INSTALLATION DU SITE</a:t>
            </a:r>
            <a:endParaRPr/>
          </a:p>
        </p:txBody>
      </p:sp>
      <p:sp>
        <p:nvSpPr>
          <p:cNvPr id="198" name="Google Shape;198;p3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lnSpcReduction="10000"/>
          </a:bodyPr>
          <a:lstStyle/>
          <a:p>
            <a:pPr marL="0" lvl="0" indent="0" algn="just" rtl="0">
              <a:spcBef>
                <a:spcPts val="1200"/>
              </a:spcBef>
              <a:spcAft>
                <a:spcPts val="0"/>
              </a:spcAft>
              <a:buClr>
                <a:schemeClr val="dk1"/>
              </a:buClr>
              <a:buSzPts val="1100"/>
              <a:buFont typeface="Arial"/>
              <a:buNone/>
            </a:pPr>
            <a:r>
              <a:rPr lang="fr" sz="1600" b="1">
                <a:solidFill>
                  <a:schemeClr val="dk1"/>
                </a:solidFill>
              </a:rPr>
              <a:t>ZONES DE DEPART ET D’ARRIVEE</a:t>
            </a:r>
            <a:endParaRPr sz="1600" b="1">
              <a:solidFill>
                <a:schemeClr val="dk1"/>
              </a:solidFill>
            </a:endParaRPr>
          </a:p>
          <a:p>
            <a:pPr marL="0" lvl="0" indent="0" algn="just" rtl="0">
              <a:spcBef>
                <a:spcPts val="1200"/>
              </a:spcBef>
              <a:spcAft>
                <a:spcPts val="0"/>
              </a:spcAft>
              <a:buClr>
                <a:schemeClr val="dk1"/>
              </a:buClr>
              <a:buSzPts val="1100"/>
              <a:buFont typeface="Arial"/>
              <a:buNone/>
            </a:pPr>
            <a:r>
              <a:rPr lang="fr" sz="1400">
                <a:solidFill>
                  <a:schemeClr val="dk1"/>
                </a:solidFill>
              </a:rPr>
              <a:t>Cette zone est exclusivement réservée aux concurrents</a:t>
            </a:r>
            <a:endParaRPr sz="1400">
              <a:solidFill>
                <a:schemeClr val="dk1"/>
              </a:solidFill>
            </a:endParaRPr>
          </a:p>
          <a:p>
            <a:pPr marL="457200" lvl="0" indent="-304800" algn="just" rtl="0">
              <a:spcBef>
                <a:spcPts val="1200"/>
              </a:spcBef>
              <a:spcAft>
                <a:spcPts val="0"/>
              </a:spcAft>
              <a:buClr>
                <a:schemeClr val="dk1"/>
              </a:buClr>
              <a:buSzPts val="1200"/>
              <a:buChar char="●"/>
            </a:pPr>
            <a:r>
              <a:rPr lang="fr" sz="1200">
                <a:solidFill>
                  <a:schemeClr val="dk1"/>
                </a:solidFill>
              </a:rPr>
              <a:t>Il est important d’avoir suffisamment de place pour s’assurer que la zone soit toujours accessible en cas d’urgence,</a:t>
            </a:r>
            <a:endParaRPr sz="1200">
              <a:solidFill>
                <a:schemeClr val="dk1"/>
              </a:solidFill>
            </a:endParaRPr>
          </a:p>
          <a:p>
            <a:pPr marL="457200" lvl="0" indent="-304800" algn="just" rtl="0">
              <a:spcBef>
                <a:spcPts val="0"/>
              </a:spcBef>
              <a:spcAft>
                <a:spcPts val="0"/>
              </a:spcAft>
              <a:buClr>
                <a:schemeClr val="dk1"/>
              </a:buClr>
              <a:buSzPts val="1200"/>
              <a:buChar char="●"/>
            </a:pPr>
            <a:r>
              <a:rPr lang="fr" sz="1200">
                <a:solidFill>
                  <a:schemeClr val="dk1"/>
                </a:solidFill>
              </a:rPr>
              <a:t>L’aire de départ a une forme d’entonnoir pour faciliter l’accès et le départ des concurrents. Elle est suffisamment longue (15 mètres environ), est matérialisée (barrières, filets…) et interdite au public,</a:t>
            </a:r>
            <a:endParaRPr sz="1200">
              <a:solidFill>
                <a:schemeClr val="dk1"/>
              </a:solidFill>
            </a:endParaRPr>
          </a:p>
          <a:p>
            <a:pPr marL="457200" lvl="0" indent="-304800" algn="just" rtl="0">
              <a:spcBef>
                <a:spcPts val="0"/>
              </a:spcBef>
              <a:spcAft>
                <a:spcPts val="0"/>
              </a:spcAft>
              <a:buClr>
                <a:schemeClr val="dk1"/>
              </a:buClr>
              <a:buSzPts val="1200"/>
              <a:buChar char="●"/>
            </a:pPr>
            <a:r>
              <a:rPr lang="fr" sz="1200">
                <a:solidFill>
                  <a:schemeClr val="dk1"/>
                </a:solidFill>
              </a:rPr>
              <a:t>Tracer les lignes de départ et d’arrivée,</a:t>
            </a:r>
            <a:endParaRPr sz="1200">
              <a:solidFill>
                <a:schemeClr val="dk1"/>
              </a:solidFill>
            </a:endParaRPr>
          </a:p>
          <a:p>
            <a:pPr marL="457200" lvl="0" indent="-304800" algn="just" rtl="0">
              <a:spcBef>
                <a:spcPts val="0"/>
              </a:spcBef>
              <a:spcAft>
                <a:spcPts val="0"/>
              </a:spcAft>
              <a:buClr>
                <a:schemeClr val="dk1"/>
              </a:buClr>
              <a:buSzPts val="1200"/>
              <a:buChar char="●"/>
            </a:pPr>
            <a:r>
              <a:rPr lang="fr" sz="1200">
                <a:solidFill>
                  <a:schemeClr val="dk1"/>
                </a:solidFill>
              </a:rPr>
              <a:t>Plusieurs marquages au sol distants de 3 ou 4 mètres pour l’attente des concurrents suivant leur ordre de départ (départ individuel ou par vague à plusieurs),</a:t>
            </a:r>
            <a:endParaRPr sz="1200">
              <a:solidFill>
                <a:schemeClr val="dk1"/>
              </a:solidFill>
            </a:endParaRPr>
          </a:p>
          <a:p>
            <a:pPr marL="457200" lvl="0" indent="-304800" algn="just" rtl="0">
              <a:spcBef>
                <a:spcPts val="0"/>
              </a:spcBef>
              <a:spcAft>
                <a:spcPts val="0"/>
              </a:spcAft>
              <a:buClr>
                <a:schemeClr val="dk1"/>
              </a:buClr>
              <a:buSzPts val="1200"/>
              <a:buChar char="●"/>
            </a:pPr>
            <a:r>
              <a:rPr lang="fr" sz="1200">
                <a:solidFill>
                  <a:schemeClr val="dk1"/>
                </a:solidFill>
              </a:rPr>
              <a:t>La zone d’arrivée est réalisée en forme d’entonnoir inversé d’une longueur de 30 mètres environ,</a:t>
            </a:r>
            <a:endParaRPr sz="1200">
              <a:solidFill>
                <a:schemeClr val="dk1"/>
              </a:solidFill>
            </a:endParaRPr>
          </a:p>
          <a:p>
            <a:pPr marL="457200" lvl="0" indent="-304800" algn="just" rtl="0">
              <a:spcBef>
                <a:spcPts val="0"/>
              </a:spcBef>
              <a:spcAft>
                <a:spcPts val="0"/>
              </a:spcAft>
              <a:buClr>
                <a:schemeClr val="dk1"/>
              </a:buClr>
              <a:buSzPts val="1200"/>
              <a:buChar char="●"/>
            </a:pPr>
            <a:r>
              <a:rPr lang="fr" sz="1200">
                <a:solidFill>
                  <a:schemeClr val="dk1"/>
                </a:solidFill>
              </a:rPr>
              <a:t>Prévoir de l’eau à volonté au départ et à l’arrivée et surtout à mi-distance sur la piste,</a:t>
            </a:r>
            <a:endParaRPr sz="1200">
              <a:solidFill>
                <a:schemeClr val="dk1"/>
              </a:solidFill>
            </a:endParaRPr>
          </a:p>
          <a:p>
            <a:pPr marL="457200" lvl="0" indent="-304800" algn="just" rtl="0">
              <a:spcBef>
                <a:spcPts val="0"/>
              </a:spcBef>
              <a:spcAft>
                <a:spcPts val="0"/>
              </a:spcAft>
              <a:buClr>
                <a:schemeClr val="dk1"/>
              </a:buClr>
              <a:buSzPts val="1200"/>
              <a:buChar char="●"/>
            </a:pPr>
            <a:r>
              <a:rPr lang="fr" sz="1200">
                <a:solidFill>
                  <a:schemeClr val="dk1"/>
                </a:solidFill>
              </a:rPr>
              <a:t>Envisager des moyens de communication entre le PC course et la piste : radios, téléphones mobiles...</a:t>
            </a:r>
            <a:endParaRPr sz="1200">
              <a:solidFill>
                <a:schemeClr val="dk1"/>
              </a:solidFill>
            </a:endParaRPr>
          </a:p>
          <a:p>
            <a:pPr marL="0" lvl="0" indent="0" algn="just" rtl="0">
              <a:spcBef>
                <a:spcPts val="1200"/>
              </a:spcBef>
              <a:spcAft>
                <a:spcPts val="0"/>
              </a:spcAft>
              <a:buClr>
                <a:schemeClr val="dk1"/>
              </a:buClr>
              <a:buSzPts val="1100"/>
              <a:buFont typeface="Arial"/>
              <a:buNone/>
            </a:pPr>
            <a:r>
              <a:rPr lang="fr" sz="1000">
                <a:solidFill>
                  <a:schemeClr val="dk1"/>
                </a:solidFill>
              </a:rPr>
              <a:t> </a:t>
            </a:r>
            <a:endParaRPr sz="1000">
              <a:solidFill>
                <a:schemeClr val="dk1"/>
              </a:solidFill>
            </a:endParaRPr>
          </a:p>
          <a:p>
            <a:pPr marL="0" lvl="0" indent="0" algn="just" rtl="0">
              <a:lnSpc>
                <a:spcPct val="100000"/>
              </a:lnSpc>
              <a:spcBef>
                <a:spcPts val="1200"/>
              </a:spcBef>
              <a:spcAft>
                <a:spcPts val="0"/>
              </a:spcAft>
              <a:buClr>
                <a:schemeClr val="dk1"/>
              </a:buClr>
              <a:buSzPts val="1100"/>
              <a:buFont typeface="Arial"/>
              <a:buNone/>
            </a:pPr>
            <a:r>
              <a:rPr lang="fr" sz="1100" u="sng">
                <a:solidFill>
                  <a:schemeClr val="accent5"/>
                </a:solidFill>
                <a:hlinkClick r:id="rId3" action="ppaction://hlinksldjump">
                  <a:extLst>
                    <a:ext uri="{A12FA001-AC4F-418D-AE19-62706E023703}">
                      <ahyp:hlinkClr xmlns:ahyp="http://schemas.microsoft.com/office/drawing/2018/hyperlinkcolor" val="tx"/>
                    </a:ext>
                  </a:extLst>
                </a:hlinkClick>
              </a:rPr>
              <a:t>Retour</a:t>
            </a:r>
            <a:r>
              <a:rPr lang="fr"/>
              <a:t>																</a:t>
            </a:r>
            <a:r>
              <a:rPr lang="fr" sz="1100" u="sng">
                <a:solidFill>
                  <a:schemeClr val="accent5"/>
                </a:solidFill>
                <a:hlinkClick r:id="" action="ppaction://hlinkshowjump?jump=nextslide">
                  <a:extLst>
                    <a:ext uri="{A12FA001-AC4F-418D-AE19-62706E023703}">
                      <ahyp:hlinkClr xmlns:ahyp="http://schemas.microsoft.com/office/drawing/2018/hyperlinkcolor" val="tx"/>
                    </a:ext>
                  </a:extLst>
                </a:hlinkClick>
              </a:rPr>
              <a:t>Après</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Google Shape;203;p3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fr"/>
              <a:t>INSTALLATION DU SITE</a:t>
            </a:r>
            <a:endParaRPr/>
          </a:p>
        </p:txBody>
      </p:sp>
      <p:sp>
        <p:nvSpPr>
          <p:cNvPr id="204" name="Google Shape;204;p3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lnSpcReduction="10000"/>
          </a:bodyPr>
          <a:lstStyle/>
          <a:p>
            <a:pPr marL="0" lvl="0" indent="0" algn="just" rtl="0">
              <a:spcBef>
                <a:spcPts val="0"/>
              </a:spcBef>
              <a:spcAft>
                <a:spcPts val="0"/>
              </a:spcAft>
              <a:buClr>
                <a:schemeClr val="dk1"/>
              </a:buClr>
              <a:buSzPts val="1100"/>
              <a:buFont typeface="Arial"/>
              <a:buNone/>
            </a:pPr>
            <a:r>
              <a:rPr lang="fr" b="1">
                <a:solidFill>
                  <a:schemeClr val="dk1"/>
                </a:solidFill>
              </a:rPr>
              <a:t>VETERINAIRE</a:t>
            </a:r>
            <a:endParaRPr b="1">
              <a:solidFill>
                <a:schemeClr val="dk1"/>
              </a:solidFill>
            </a:endParaRPr>
          </a:p>
          <a:p>
            <a:pPr marL="457200" lvl="0" indent="-317500" algn="just" rtl="0">
              <a:spcBef>
                <a:spcPts val="0"/>
              </a:spcBef>
              <a:spcAft>
                <a:spcPts val="0"/>
              </a:spcAft>
              <a:buClr>
                <a:schemeClr val="dk1"/>
              </a:buClr>
              <a:buSzPts val="1400"/>
              <a:buChar char="●"/>
            </a:pPr>
            <a:r>
              <a:rPr lang="fr" sz="1400">
                <a:solidFill>
                  <a:schemeClr val="dk1"/>
                </a:solidFill>
              </a:rPr>
              <a:t>Installer un endroit abrité pour le docteur vétérinaire,</a:t>
            </a:r>
            <a:endParaRPr sz="1400">
              <a:solidFill>
                <a:schemeClr val="dk1"/>
              </a:solidFill>
            </a:endParaRPr>
          </a:p>
          <a:p>
            <a:pPr marL="914400" lvl="1" indent="-317500" algn="just" rtl="0">
              <a:spcBef>
                <a:spcPts val="0"/>
              </a:spcBef>
              <a:spcAft>
                <a:spcPts val="0"/>
              </a:spcAft>
              <a:buClr>
                <a:schemeClr val="dk1"/>
              </a:buClr>
              <a:buSzPts val="1400"/>
              <a:buChar char="○"/>
            </a:pPr>
            <a:r>
              <a:rPr lang="fr">
                <a:solidFill>
                  <a:schemeClr val="dk1"/>
                </a:solidFill>
              </a:rPr>
              <a:t>Local ou barnum, table et chaise recommandés),</a:t>
            </a:r>
            <a:endParaRPr>
              <a:solidFill>
                <a:schemeClr val="dk1"/>
              </a:solidFill>
            </a:endParaRPr>
          </a:p>
          <a:p>
            <a:pPr marL="457200" lvl="0" indent="-317500" algn="just" rtl="0">
              <a:spcBef>
                <a:spcPts val="0"/>
              </a:spcBef>
              <a:spcAft>
                <a:spcPts val="0"/>
              </a:spcAft>
              <a:buClr>
                <a:schemeClr val="dk1"/>
              </a:buClr>
              <a:buSzPts val="1400"/>
              <a:buChar char="●"/>
            </a:pPr>
            <a:r>
              <a:rPr lang="fr" sz="1400">
                <a:solidFill>
                  <a:schemeClr val="dk1"/>
                </a:solidFill>
              </a:rPr>
              <a:t>Il est préférable que le contrôle sanitaire se déroule dans l’ordre de priorité des chiens au départ,</a:t>
            </a:r>
            <a:endParaRPr sz="1400">
              <a:solidFill>
                <a:schemeClr val="dk1"/>
              </a:solidFill>
            </a:endParaRPr>
          </a:p>
          <a:p>
            <a:pPr marL="457200" lvl="0" indent="-317500" algn="just" rtl="0">
              <a:spcBef>
                <a:spcPts val="0"/>
              </a:spcBef>
              <a:spcAft>
                <a:spcPts val="0"/>
              </a:spcAft>
              <a:buClr>
                <a:schemeClr val="dk1"/>
              </a:buClr>
              <a:buSzPts val="1400"/>
              <a:buChar char="●"/>
            </a:pPr>
            <a:r>
              <a:rPr lang="fr" sz="1400">
                <a:solidFill>
                  <a:schemeClr val="dk1"/>
                </a:solidFill>
              </a:rPr>
              <a:t>Les participants doivent être en mesure de présenter leur chien avec les documents demandés,</a:t>
            </a:r>
            <a:endParaRPr sz="1400">
              <a:solidFill>
                <a:schemeClr val="dk1"/>
              </a:solidFill>
            </a:endParaRPr>
          </a:p>
          <a:p>
            <a:pPr marL="914400" lvl="1" indent="-317500" algn="just" rtl="0">
              <a:spcBef>
                <a:spcPts val="0"/>
              </a:spcBef>
              <a:spcAft>
                <a:spcPts val="0"/>
              </a:spcAft>
              <a:buClr>
                <a:schemeClr val="dk1"/>
              </a:buClr>
              <a:buSzPts val="1400"/>
              <a:buChar char="○"/>
            </a:pPr>
            <a:r>
              <a:rPr lang="fr">
                <a:solidFill>
                  <a:schemeClr val="dk1"/>
                </a:solidFill>
              </a:rPr>
              <a:t>Penser à le rappeler lors des dernières informations.</a:t>
            </a:r>
            <a:endParaRPr>
              <a:solidFill>
                <a:schemeClr val="dk1"/>
              </a:solidFill>
            </a:endParaRPr>
          </a:p>
          <a:p>
            <a:pPr marL="0" lvl="0" indent="0" algn="just" rtl="0">
              <a:spcBef>
                <a:spcPts val="0"/>
              </a:spcBef>
              <a:spcAft>
                <a:spcPts val="0"/>
              </a:spcAft>
              <a:buClr>
                <a:schemeClr val="dk1"/>
              </a:buClr>
              <a:buSzPts val="1100"/>
              <a:buFont typeface="Arial"/>
              <a:buNone/>
            </a:pPr>
            <a:r>
              <a:rPr lang="fr" sz="1400" u="sng">
                <a:solidFill>
                  <a:schemeClr val="dk1"/>
                </a:solidFill>
              </a:rPr>
              <a:t> </a:t>
            </a:r>
            <a:endParaRPr sz="1400" u="sng">
              <a:solidFill>
                <a:schemeClr val="dk1"/>
              </a:solidFill>
            </a:endParaRPr>
          </a:p>
          <a:p>
            <a:pPr marL="0" lvl="0" indent="0" algn="just" rtl="0">
              <a:spcBef>
                <a:spcPts val="0"/>
              </a:spcBef>
              <a:spcAft>
                <a:spcPts val="0"/>
              </a:spcAft>
              <a:buClr>
                <a:schemeClr val="dk1"/>
              </a:buClr>
              <a:buSzPts val="1100"/>
              <a:buFont typeface="Arial"/>
              <a:buNone/>
            </a:pPr>
            <a:r>
              <a:rPr lang="fr" sz="1400" u="sng">
                <a:solidFill>
                  <a:schemeClr val="dk1"/>
                </a:solidFill>
              </a:rPr>
              <a:t>Conseil</a:t>
            </a:r>
            <a:r>
              <a:rPr lang="fr" sz="1400">
                <a:solidFill>
                  <a:schemeClr val="dk1"/>
                </a:solidFill>
              </a:rPr>
              <a:t> : Attention, le vétérinaire à toute faculté pour prendre les décisions :</a:t>
            </a:r>
            <a:endParaRPr sz="1400">
              <a:solidFill>
                <a:schemeClr val="dk1"/>
              </a:solidFill>
            </a:endParaRPr>
          </a:p>
          <a:p>
            <a:pPr marL="457200" lvl="0" indent="-317500" algn="just" rtl="0">
              <a:spcBef>
                <a:spcPts val="0"/>
              </a:spcBef>
              <a:spcAft>
                <a:spcPts val="0"/>
              </a:spcAft>
              <a:buClr>
                <a:schemeClr val="dk1"/>
              </a:buClr>
              <a:buSzPts val="1400"/>
              <a:buChar char="●"/>
            </a:pPr>
            <a:r>
              <a:rPr lang="fr" sz="1400">
                <a:solidFill>
                  <a:schemeClr val="dk1"/>
                </a:solidFill>
              </a:rPr>
              <a:t>Qu’un chien ne prenne pas le départ s’il apparaît que celui-ci n’est pas apte à courir,</a:t>
            </a:r>
            <a:endParaRPr sz="1400">
              <a:solidFill>
                <a:schemeClr val="dk1"/>
              </a:solidFill>
            </a:endParaRPr>
          </a:p>
          <a:p>
            <a:pPr marL="457200" lvl="0" indent="-317500" algn="just" rtl="0">
              <a:spcBef>
                <a:spcPts val="0"/>
              </a:spcBef>
              <a:spcAft>
                <a:spcPts val="0"/>
              </a:spcAft>
              <a:buClr>
                <a:schemeClr val="dk1"/>
              </a:buClr>
              <a:buSzPts val="1400"/>
              <a:buChar char="●"/>
            </a:pPr>
            <a:r>
              <a:rPr lang="fr" sz="1400">
                <a:solidFill>
                  <a:schemeClr val="dk1"/>
                </a:solidFill>
              </a:rPr>
              <a:t>Ne pas faire partir les courses pour des questions de sécurité animale,</a:t>
            </a:r>
            <a:endParaRPr sz="1400">
              <a:solidFill>
                <a:schemeClr val="dk1"/>
              </a:solidFill>
            </a:endParaRPr>
          </a:p>
          <a:p>
            <a:pPr marL="457200" lvl="0" indent="-317500" algn="just" rtl="0">
              <a:spcBef>
                <a:spcPts val="0"/>
              </a:spcBef>
              <a:spcAft>
                <a:spcPts val="0"/>
              </a:spcAft>
              <a:buClr>
                <a:schemeClr val="dk1"/>
              </a:buClr>
              <a:buSzPts val="1400"/>
              <a:buChar char="●"/>
            </a:pPr>
            <a:r>
              <a:rPr lang="fr" sz="1400">
                <a:solidFill>
                  <a:schemeClr val="dk1"/>
                </a:solidFill>
              </a:rPr>
              <a:t>Interdire les ravitaillements d’eaux et les hydratations dans les bassines en communs (peuvent être sujets à des problèmes sanitaires).</a:t>
            </a:r>
            <a:endParaRPr sz="1400">
              <a:solidFill>
                <a:schemeClr val="dk1"/>
              </a:solidFill>
            </a:endParaRPr>
          </a:p>
          <a:p>
            <a:pPr marL="0" lvl="0" indent="0" algn="l" rtl="0">
              <a:spcBef>
                <a:spcPts val="0"/>
              </a:spcBef>
              <a:spcAft>
                <a:spcPts val="1200"/>
              </a:spcAft>
              <a:buNone/>
            </a:pPr>
            <a:r>
              <a:rPr lang="fr" sz="1100" u="sng">
                <a:solidFill>
                  <a:schemeClr val="accent5"/>
                </a:solidFill>
                <a:hlinkClick r:id="rId3" action="ppaction://hlinksldjump">
                  <a:extLst>
                    <a:ext uri="{A12FA001-AC4F-418D-AE19-62706E023703}">
                      <ahyp:hlinkClr xmlns:ahyp="http://schemas.microsoft.com/office/drawing/2018/hyperlinkcolor" val="tx"/>
                    </a:ext>
                  </a:extLst>
                </a:hlinkClick>
              </a:rPr>
              <a:t>Retour</a:t>
            </a:r>
            <a:r>
              <a:rPr lang="fr"/>
              <a:t>																</a:t>
            </a:r>
            <a:r>
              <a:rPr lang="fr" sz="1100" u="sng">
                <a:solidFill>
                  <a:schemeClr val="accent5"/>
                </a:solidFill>
                <a:hlinkClick r:id="" action="ppaction://hlinkshowjump?jump=previousslide">
                  <a:extLst>
                    <a:ext uri="{A12FA001-AC4F-418D-AE19-62706E023703}">
                      <ahyp:hlinkClr xmlns:ahyp="http://schemas.microsoft.com/office/drawing/2018/hyperlinkcolor" val="tx"/>
                    </a:ext>
                  </a:extLst>
                </a:hlinkClick>
              </a:rPr>
              <a:t>Avant</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09" name="Google Shape;209;p3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fr"/>
              <a:t>LA COURSE</a:t>
            </a:r>
            <a:endParaRPr/>
          </a:p>
        </p:txBody>
      </p:sp>
      <p:sp>
        <p:nvSpPr>
          <p:cNvPr id="210" name="Google Shape;210;p3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fr" u="sng">
                <a:solidFill>
                  <a:schemeClr val="hlink"/>
                </a:solidFill>
                <a:hlinkClick r:id="rId3" action="ppaction://hlinksldjump"/>
              </a:rPr>
              <a:t>LES BRIEFINGS</a:t>
            </a:r>
            <a:endParaRPr/>
          </a:p>
          <a:p>
            <a:pPr marL="0" lvl="0" indent="0" algn="l" rtl="0">
              <a:spcBef>
                <a:spcPts val="1200"/>
              </a:spcBef>
              <a:spcAft>
                <a:spcPts val="0"/>
              </a:spcAft>
              <a:buNone/>
            </a:pPr>
            <a:r>
              <a:rPr lang="fr" u="sng">
                <a:solidFill>
                  <a:schemeClr val="hlink"/>
                </a:solidFill>
                <a:hlinkClick r:id="rId4" action="ppaction://hlinksldjump"/>
              </a:rPr>
              <a:t>LA COURSE</a:t>
            </a:r>
            <a:endParaRPr/>
          </a:p>
          <a:p>
            <a:pPr marL="0" lvl="0" indent="0" algn="l" rtl="0">
              <a:spcBef>
                <a:spcPts val="1200"/>
              </a:spcBef>
              <a:spcAft>
                <a:spcPts val="0"/>
              </a:spcAft>
              <a:buNone/>
            </a:pPr>
            <a:r>
              <a:rPr lang="fr" u="sng">
                <a:solidFill>
                  <a:schemeClr val="hlink"/>
                </a:solidFill>
                <a:hlinkClick r:id="rId5" action="ppaction://hlinksldjump"/>
              </a:rPr>
              <a:t>LA SUITE…</a:t>
            </a:r>
            <a:endParaRPr/>
          </a:p>
          <a:p>
            <a:pPr marL="0" lvl="0" indent="0" algn="l" rtl="0">
              <a:spcBef>
                <a:spcPts val="1200"/>
              </a:spcBef>
              <a:spcAft>
                <a:spcPts val="0"/>
              </a:spcAft>
              <a:buNone/>
            </a:pPr>
            <a:endParaRPr/>
          </a:p>
          <a:p>
            <a:pPr marL="0" lvl="0" indent="0" algn="l" rtl="0">
              <a:spcBef>
                <a:spcPts val="1200"/>
              </a:spcBef>
              <a:spcAft>
                <a:spcPts val="1200"/>
              </a:spcAft>
              <a:buNone/>
            </a:pPr>
            <a:r>
              <a:rPr lang="fr" u="sng">
                <a:solidFill>
                  <a:schemeClr val="hlink"/>
                </a:solidFill>
                <a:hlinkClick r:id="rId6" action="ppaction://hlinksldjump"/>
              </a:rPr>
              <a:t>Retour</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15" name="Google Shape;215;p4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fr"/>
              <a:t>LES BRIEFINGS</a:t>
            </a:r>
            <a:endParaRPr/>
          </a:p>
        </p:txBody>
      </p:sp>
      <p:sp>
        <p:nvSpPr>
          <p:cNvPr id="216" name="Google Shape;216;p40"/>
          <p:cNvSpPr txBox="1">
            <a:spLocks noGrp="1"/>
          </p:cNvSpPr>
          <p:nvPr>
            <p:ph type="body" idx="1"/>
          </p:nvPr>
        </p:nvSpPr>
        <p:spPr>
          <a:xfrm>
            <a:off x="311700" y="1276425"/>
            <a:ext cx="8520600" cy="3416400"/>
          </a:xfrm>
          <a:prstGeom prst="rect">
            <a:avLst/>
          </a:prstGeom>
        </p:spPr>
        <p:txBody>
          <a:bodyPr spcFirstLastPara="1" wrap="square" lIns="91425" tIns="91425" rIns="91425" bIns="91425" anchor="t" anchorCtr="0">
            <a:normAutofit/>
          </a:bodyPr>
          <a:lstStyle/>
          <a:p>
            <a:pPr marL="368300" lvl="0" indent="-228600" algn="just" rtl="0">
              <a:spcBef>
                <a:spcPts val="1200"/>
              </a:spcBef>
              <a:spcAft>
                <a:spcPts val="0"/>
              </a:spcAft>
              <a:buClr>
                <a:schemeClr val="dk1"/>
              </a:buClr>
              <a:buSzPts val="1100"/>
              <a:buFont typeface="Arial"/>
              <a:buNone/>
            </a:pPr>
            <a:r>
              <a:rPr lang="fr">
                <a:solidFill>
                  <a:schemeClr val="dk1"/>
                </a:solidFill>
              </a:rPr>
              <a:t>Le briefing pour les bénévoles</a:t>
            </a:r>
            <a:endParaRPr>
              <a:solidFill>
                <a:schemeClr val="dk1"/>
              </a:solidFill>
            </a:endParaRPr>
          </a:p>
          <a:p>
            <a:pPr marL="368300" lvl="0" indent="-228600" algn="just" rtl="0">
              <a:spcBef>
                <a:spcPts val="1200"/>
              </a:spcBef>
              <a:spcAft>
                <a:spcPts val="0"/>
              </a:spcAft>
              <a:buClr>
                <a:schemeClr val="dk1"/>
              </a:buClr>
              <a:buSzPts val="1100"/>
              <a:buFont typeface="Arial"/>
              <a:buNone/>
            </a:pPr>
            <a:r>
              <a:rPr lang="fr" sz="1400">
                <a:solidFill>
                  <a:schemeClr val="dk1"/>
                </a:solidFill>
              </a:rPr>
              <a:t>L’organisateur et le directeur de course informent </a:t>
            </a:r>
            <a:endParaRPr sz="1400">
              <a:solidFill>
                <a:schemeClr val="dk1"/>
              </a:solidFill>
            </a:endParaRPr>
          </a:p>
          <a:p>
            <a:pPr marL="457200" lvl="0" indent="-317500" algn="just" rtl="0">
              <a:lnSpc>
                <a:spcPct val="100000"/>
              </a:lnSpc>
              <a:spcBef>
                <a:spcPts val="1200"/>
              </a:spcBef>
              <a:spcAft>
                <a:spcPts val="0"/>
              </a:spcAft>
              <a:buClr>
                <a:schemeClr val="dk1"/>
              </a:buClr>
              <a:buSzPts val="1400"/>
              <a:buChar char="●"/>
            </a:pPr>
            <a:r>
              <a:rPr lang="fr" sz="1400">
                <a:solidFill>
                  <a:schemeClr val="dk1"/>
                </a:solidFill>
              </a:rPr>
              <a:t>Du déroulement de la journée :</a:t>
            </a:r>
            <a:endParaRPr sz="1400">
              <a:solidFill>
                <a:schemeClr val="dk1"/>
              </a:solidFill>
            </a:endParaRPr>
          </a:p>
          <a:p>
            <a:pPr marL="914400" lvl="1" indent="-317500" algn="just" rtl="0">
              <a:lnSpc>
                <a:spcPct val="100000"/>
              </a:lnSpc>
              <a:spcBef>
                <a:spcPts val="0"/>
              </a:spcBef>
              <a:spcAft>
                <a:spcPts val="0"/>
              </a:spcAft>
              <a:buClr>
                <a:schemeClr val="dk1"/>
              </a:buClr>
              <a:buSzPts val="1400"/>
              <a:buChar char="○"/>
            </a:pPr>
            <a:r>
              <a:rPr lang="fr" sz="1400">
                <a:solidFill>
                  <a:schemeClr val="dk1"/>
                </a:solidFill>
              </a:rPr>
              <a:t>Il est judicieux d’éditer en amont un document reprenant toutes les informations à leur intention et leur faire parvenir bien avant le canicross pour qu’ils en prennent connaissance,</a:t>
            </a:r>
            <a:endParaRPr sz="1400">
              <a:solidFill>
                <a:schemeClr val="dk1"/>
              </a:solidFill>
            </a:endParaRPr>
          </a:p>
          <a:p>
            <a:pPr marL="457200" lvl="0" indent="0" algn="just" rtl="0">
              <a:lnSpc>
                <a:spcPct val="100000"/>
              </a:lnSpc>
              <a:spcBef>
                <a:spcPts val="0"/>
              </a:spcBef>
              <a:spcAft>
                <a:spcPts val="0"/>
              </a:spcAft>
              <a:buNone/>
            </a:pPr>
            <a:endParaRPr sz="1400">
              <a:solidFill>
                <a:schemeClr val="dk1"/>
              </a:solidFill>
            </a:endParaRPr>
          </a:p>
          <a:p>
            <a:pPr marL="457200" lvl="0" indent="-317500" algn="just" rtl="0">
              <a:lnSpc>
                <a:spcPct val="100000"/>
              </a:lnSpc>
              <a:spcBef>
                <a:spcPts val="0"/>
              </a:spcBef>
              <a:spcAft>
                <a:spcPts val="0"/>
              </a:spcAft>
              <a:buClr>
                <a:schemeClr val="dk1"/>
              </a:buClr>
              <a:buSzPts val="1400"/>
              <a:buChar char="●"/>
            </a:pPr>
            <a:r>
              <a:rPr lang="fr" sz="1400">
                <a:solidFill>
                  <a:schemeClr val="dk1"/>
                </a:solidFill>
              </a:rPr>
              <a:t>De toutes les informations de la course,</a:t>
            </a:r>
            <a:endParaRPr sz="1400">
              <a:solidFill>
                <a:schemeClr val="dk1"/>
              </a:solidFill>
            </a:endParaRPr>
          </a:p>
          <a:p>
            <a:pPr marL="457200" lvl="0" indent="-317500" algn="just" rtl="0">
              <a:lnSpc>
                <a:spcPct val="100000"/>
              </a:lnSpc>
              <a:spcBef>
                <a:spcPts val="0"/>
              </a:spcBef>
              <a:spcAft>
                <a:spcPts val="0"/>
              </a:spcAft>
              <a:buClr>
                <a:schemeClr val="dk1"/>
              </a:buClr>
              <a:buSzPts val="1400"/>
              <a:buChar char="●"/>
            </a:pPr>
            <a:r>
              <a:rPr lang="fr" sz="1400">
                <a:solidFill>
                  <a:schemeClr val="dk1"/>
                </a:solidFill>
              </a:rPr>
              <a:t>Rappel des postes et les missions de chacun,</a:t>
            </a:r>
            <a:endParaRPr sz="1400">
              <a:solidFill>
                <a:schemeClr val="dk1"/>
              </a:solidFill>
            </a:endParaRPr>
          </a:p>
          <a:p>
            <a:pPr marL="457200" lvl="0" indent="-342900" algn="just" rtl="0">
              <a:lnSpc>
                <a:spcPct val="100000"/>
              </a:lnSpc>
              <a:spcBef>
                <a:spcPts val="0"/>
              </a:spcBef>
              <a:spcAft>
                <a:spcPts val="0"/>
              </a:spcAft>
              <a:buClr>
                <a:schemeClr val="dk1"/>
              </a:buClr>
              <a:buSzPts val="1800"/>
              <a:buChar char="●"/>
            </a:pPr>
            <a:r>
              <a:rPr lang="fr" sz="1400">
                <a:solidFill>
                  <a:schemeClr val="dk1"/>
                </a:solidFill>
              </a:rPr>
              <a:t>Il est bon de faire en sorte d’organiser cette réunion assez tôt pour pouvoir placer les commissaires sur la piste à la suite</a:t>
            </a:r>
            <a:r>
              <a:rPr lang="fr" sz="1100">
                <a:solidFill>
                  <a:schemeClr val="dk1"/>
                </a:solidFill>
              </a:rPr>
              <a:t>.</a:t>
            </a:r>
            <a:endParaRPr sz="1100">
              <a:solidFill>
                <a:schemeClr val="dk1"/>
              </a:solidFill>
            </a:endParaRPr>
          </a:p>
          <a:p>
            <a:pPr marL="0" lvl="0" indent="0" algn="just" rtl="0">
              <a:lnSpc>
                <a:spcPct val="100000"/>
              </a:lnSpc>
              <a:spcBef>
                <a:spcPts val="0"/>
              </a:spcBef>
              <a:spcAft>
                <a:spcPts val="0"/>
              </a:spcAft>
              <a:buNone/>
            </a:pPr>
            <a:endParaRPr sz="1100">
              <a:solidFill>
                <a:schemeClr val="dk1"/>
              </a:solidFill>
            </a:endParaRPr>
          </a:p>
          <a:p>
            <a:pPr marL="0" lvl="0" indent="457200" algn="l" rtl="0">
              <a:spcBef>
                <a:spcPts val="0"/>
              </a:spcBef>
              <a:spcAft>
                <a:spcPts val="1200"/>
              </a:spcAft>
              <a:buClr>
                <a:schemeClr val="dk1"/>
              </a:buClr>
              <a:buSzPts val="1100"/>
              <a:buFont typeface="Arial"/>
              <a:buNone/>
            </a:pPr>
            <a:r>
              <a:rPr lang="fr" sz="1100" u="sng">
                <a:solidFill>
                  <a:schemeClr val="hlink"/>
                </a:solidFill>
                <a:hlinkClick r:id="rId3" action="ppaction://hlinksldjump"/>
              </a:rPr>
              <a:t>Retour</a:t>
            </a:r>
            <a:r>
              <a:rPr lang="fr" sz="1100">
                <a:solidFill>
                  <a:schemeClr val="dk1"/>
                </a:solidFill>
              </a:rPr>
              <a:t>															</a:t>
            </a:r>
            <a:r>
              <a:rPr lang="fr" sz="1100" u="sng">
                <a:solidFill>
                  <a:schemeClr val="accent5"/>
                </a:solidFill>
                <a:hlinkClick r:id="" action="ppaction://hlinkshowjump?jump=nextslide">
                  <a:extLst>
                    <a:ext uri="{A12FA001-AC4F-418D-AE19-62706E023703}">
                      <ahyp:hlinkClr xmlns:ahyp="http://schemas.microsoft.com/office/drawing/2018/hyperlinkcolor" val="tx"/>
                    </a:ext>
                  </a:extLst>
                </a:hlinkClick>
              </a:rPr>
              <a:t>Après</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Google Shape;221;p4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fr"/>
              <a:t>LES BRIEFINGS</a:t>
            </a:r>
            <a:endParaRPr/>
          </a:p>
        </p:txBody>
      </p:sp>
      <p:sp>
        <p:nvSpPr>
          <p:cNvPr id="222" name="Google Shape;222;p41"/>
          <p:cNvSpPr txBox="1">
            <a:spLocks noGrp="1"/>
          </p:cNvSpPr>
          <p:nvPr>
            <p:ph type="body" idx="1"/>
          </p:nvPr>
        </p:nvSpPr>
        <p:spPr>
          <a:xfrm>
            <a:off x="311700" y="929750"/>
            <a:ext cx="8520600" cy="3699000"/>
          </a:xfrm>
          <a:prstGeom prst="rect">
            <a:avLst/>
          </a:prstGeom>
        </p:spPr>
        <p:txBody>
          <a:bodyPr spcFirstLastPara="1" wrap="square" lIns="91425" tIns="91425" rIns="91425" bIns="91425" anchor="t" anchorCtr="0">
            <a:normAutofit fontScale="40000" lnSpcReduction="20000"/>
          </a:bodyPr>
          <a:lstStyle/>
          <a:p>
            <a:pPr marL="0" lvl="0" indent="0" algn="just" rtl="0">
              <a:lnSpc>
                <a:spcPct val="100000"/>
              </a:lnSpc>
              <a:spcBef>
                <a:spcPts val="1200"/>
              </a:spcBef>
              <a:spcAft>
                <a:spcPts val="0"/>
              </a:spcAft>
              <a:buNone/>
            </a:pPr>
            <a:r>
              <a:rPr lang="fr" sz="4550">
                <a:solidFill>
                  <a:schemeClr val="dk1"/>
                </a:solidFill>
              </a:rPr>
              <a:t>Le briefing pour les concurrents</a:t>
            </a:r>
            <a:endParaRPr sz="4550">
              <a:solidFill>
                <a:schemeClr val="dk1"/>
              </a:solidFill>
            </a:endParaRPr>
          </a:p>
          <a:p>
            <a:pPr marL="0" lvl="0" indent="0" algn="just" rtl="0">
              <a:lnSpc>
                <a:spcPct val="100000"/>
              </a:lnSpc>
              <a:spcBef>
                <a:spcPts val="1200"/>
              </a:spcBef>
              <a:spcAft>
                <a:spcPts val="0"/>
              </a:spcAft>
              <a:buNone/>
            </a:pPr>
            <a:r>
              <a:rPr lang="fr" sz="3500">
                <a:solidFill>
                  <a:schemeClr val="dk1"/>
                </a:solidFill>
              </a:rPr>
              <a:t>Il est réalisé 1/2 heure avant le 1</a:t>
            </a:r>
            <a:r>
              <a:rPr lang="fr" sz="3500" baseline="30000">
                <a:solidFill>
                  <a:schemeClr val="dk1"/>
                </a:solidFill>
              </a:rPr>
              <a:t>er</a:t>
            </a:r>
            <a:r>
              <a:rPr lang="fr" sz="3500">
                <a:solidFill>
                  <a:schemeClr val="dk1"/>
                </a:solidFill>
              </a:rPr>
              <a:t> départ. Il comporte toutes les informations nécessaires au bon déroulement de la course :</a:t>
            </a:r>
            <a:endParaRPr sz="3500">
              <a:solidFill>
                <a:schemeClr val="dk1"/>
              </a:solidFill>
            </a:endParaRPr>
          </a:p>
          <a:p>
            <a:pPr marL="0" lvl="0" indent="0" algn="just" rtl="0">
              <a:lnSpc>
                <a:spcPct val="100000"/>
              </a:lnSpc>
              <a:spcBef>
                <a:spcPts val="0"/>
              </a:spcBef>
              <a:spcAft>
                <a:spcPts val="0"/>
              </a:spcAft>
              <a:buNone/>
            </a:pPr>
            <a:endParaRPr sz="3500">
              <a:solidFill>
                <a:schemeClr val="dk1"/>
              </a:solidFill>
            </a:endParaRPr>
          </a:p>
          <a:p>
            <a:pPr marL="0" lvl="0" indent="0" algn="just" rtl="0">
              <a:lnSpc>
                <a:spcPct val="100000"/>
              </a:lnSpc>
              <a:spcBef>
                <a:spcPts val="0"/>
              </a:spcBef>
              <a:spcAft>
                <a:spcPts val="0"/>
              </a:spcAft>
              <a:buNone/>
            </a:pPr>
            <a:r>
              <a:rPr lang="fr" sz="3500">
                <a:solidFill>
                  <a:schemeClr val="dk1"/>
                </a:solidFill>
              </a:rPr>
              <a:t>L’organisateur accueille les participants,</a:t>
            </a:r>
            <a:endParaRPr sz="3500">
              <a:solidFill>
                <a:schemeClr val="dk1"/>
              </a:solidFill>
            </a:endParaRPr>
          </a:p>
          <a:p>
            <a:pPr marL="457200" lvl="0" indent="-317500" algn="just" rtl="0">
              <a:lnSpc>
                <a:spcPct val="100000"/>
              </a:lnSpc>
              <a:spcBef>
                <a:spcPts val="0"/>
              </a:spcBef>
              <a:spcAft>
                <a:spcPts val="0"/>
              </a:spcAft>
              <a:buClr>
                <a:schemeClr val="dk1"/>
              </a:buClr>
              <a:buSzPct val="100000"/>
              <a:buChar char="●"/>
            </a:pPr>
            <a:r>
              <a:rPr lang="fr" sz="3500">
                <a:solidFill>
                  <a:schemeClr val="dk1"/>
                </a:solidFill>
              </a:rPr>
              <a:t>Il donne toutes les informations pratiques de la manifestation,</a:t>
            </a:r>
            <a:endParaRPr sz="3500">
              <a:solidFill>
                <a:schemeClr val="dk1"/>
              </a:solidFill>
            </a:endParaRPr>
          </a:p>
          <a:p>
            <a:pPr marL="0" lvl="0" indent="0" algn="just" rtl="0">
              <a:lnSpc>
                <a:spcPct val="100000"/>
              </a:lnSpc>
              <a:spcBef>
                <a:spcPts val="0"/>
              </a:spcBef>
              <a:spcAft>
                <a:spcPts val="0"/>
              </a:spcAft>
              <a:buNone/>
            </a:pPr>
            <a:endParaRPr sz="3500">
              <a:solidFill>
                <a:schemeClr val="dk1"/>
              </a:solidFill>
            </a:endParaRPr>
          </a:p>
          <a:p>
            <a:pPr marL="0" lvl="0" indent="0" algn="just" rtl="0">
              <a:lnSpc>
                <a:spcPct val="100000"/>
              </a:lnSpc>
              <a:spcBef>
                <a:spcPts val="0"/>
              </a:spcBef>
              <a:spcAft>
                <a:spcPts val="0"/>
              </a:spcAft>
              <a:buNone/>
            </a:pPr>
            <a:r>
              <a:rPr lang="fr" sz="3500">
                <a:solidFill>
                  <a:schemeClr val="dk1"/>
                </a:solidFill>
              </a:rPr>
              <a:t>Le directeur de course donne l’heure officielle :</a:t>
            </a:r>
            <a:endParaRPr sz="3500">
              <a:solidFill>
                <a:schemeClr val="dk1"/>
              </a:solidFill>
            </a:endParaRPr>
          </a:p>
          <a:p>
            <a:pPr marL="457200" lvl="0" indent="-317500" algn="just" rtl="0">
              <a:lnSpc>
                <a:spcPct val="100000"/>
              </a:lnSpc>
              <a:spcBef>
                <a:spcPts val="0"/>
              </a:spcBef>
              <a:spcAft>
                <a:spcPts val="0"/>
              </a:spcAft>
              <a:buClr>
                <a:schemeClr val="dk1"/>
              </a:buClr>
              <a:buSzPct val="100000"/>
              <a:buChar char="●"/>
            </a:pPr>
            <a:r>
              <a:rPr lang="fr" sz="3500">
                <a:solidFill>
                  <a:schemeClr val="dk1"/>
                </a:solidFill>
              </a:rPr>
              <a:t>Présente les croquis indiquant les parcours et les distances,</a:t>
            </a:r>
            <a:endParaRPr sz="3500">
              <a:solidFill>
                <a:schemeClr val="dk1"/>
              </a:solidFill>
            </a:endParaRPr>
          </a:p>
          <a:p>
            <a:pPr marL="457200" lvl="0" indent="-317500" algn="just" rtl="0">
              <a:lnSpc>
                <a:spcPct val="100000"/>
              </a:lnSpc>
              <a:spcBef>
                <a:spcPts val="0"/>
              </a:spcBef>
              <a:spcAft>
                <a:spcPts val="0"/>
              </a:spcAft>
              <a:buClr>
                <a:schemeClr val="dk1"/>
              </a:buClr>
              <a:buSzPct val="100000"/>
              <a:buChar char="●"/>
            </a:pPr>
            <a:r>
              <a:rPr lang="fr" sz="3500">
                <a:solidFill>
                  <a:schemeClr val="dk1"/>
                </a:solidFill>
              </a:rPr>
              <a:t>Explique le balisage,</a:t>
            </a:r>
            <a:endParaRPr sz="3500">
              <a:solidFill>
                <a:schemeClr val="dk1"/>
              </a:solidFill>
            </a:endParaRPr>
          </a:p>
          <a:p>
            <a:pPr marL="457200" lvl="0" indent="-317500" algn="just" rtl="0">
              <a:lnSpc>
                <a:spcPct val="100000"/>
              </a:lnSpc>
              <a:spcBef>
                <a:spcPts val="0"/>
              </a:spcBef>
              <a:spcAft>
                <a:spcPts val="0"/>
              </a:spcAft>
              <a:buClr>
                <a:schemeClr val="dk1"/>
              </a:buClr>
              <a:buSzPct val="100000"/>
              <a:buChar char="●"/>
            </a:pPr>
            <a:r>
              <a:rPr lang="fr" sz="3500">
                <a:solidFill>
                  <a:schemeClr val="dk1"/>
                </a:solidFill>
              </a:rPr>
              <a:t>Indique</a:t>
            </a:r>
            <a:r>
              <a:rPr lang="fr" sz="3500" b="1">
                <a:solidFill>
                  <a:schemeClr val="dk1"/>
                </a:solidFill>
              </a:rPr>
              <a:t> </a:t>
            </a:r>
            <a:r>
              <a:rPr lang="fr" sz="3500">
                <a:solidFill>
                  <a:schemeClr val="dk1"/>
                </a:solidFill>
              </a:rPr>
              <a:t>les dénivelés,</a:t>
            </a:r>
            <a:endParaRPr sz="3500">
              <a:solidFill>
                <a:schemeClr val="dk1"/>
              </a:solidFill>
            </a:endParaRPr>
          </a:p>
          <a:p>
            <a:pPr marL="457200" lvl="0" indent="-317500" algn="just" rtl="0">
              <a:lnSpc>
                <a:spcPct val="100000"/>
              </a:lnSpc>
              <a:spcBef>
                <a:spcPts val="0"/>
              </a:spcBef>
              <a:spcAft>
                <a:spcPts val="0"/>
              </a:spcAft>
              <a:buClr>
                <a:schemeClr val="dk1"/>
              </a:buClr>
              <a:buSzPct val="100000"/>
              <a:buChar char="●"/>
            </a:pPr>
            <a:r>
              <a:rPr lang="fr" sz="3500">
                <a:solidFill>
                  <a:schemeClr val="dk1"/>
                </a:solidFill>
              </a:rPr>
              <a:t>Signale les zones dangereuses, </a:t>
            </a:r>
            <a:endParaRPr sz="3500">
              <a:solidFill>
                <a:schemeClr val="dk1"/>
              </a:solidFill>
            </a:endParaRPr>
          </a:p>
          <a:p>
            <a:pPr marL="457200" lvl="0" indent="-317500" algn="just" rtl="0">
              <a:lnSpc>
                <a:spcPct val="100000"/>
              </a:lnSpc>
              <a:spcBef>
                <a:spcPts val="0"/>
              </a:spcBef>
              <a:spcAft>
                <a:spcPts val="0"/>
              </a:spcAft>
              <a:buClr>
                <a:schemeClr val="dk1"/>
              </a:buClr>
              <a:buSzPct val="100000"/>
              <a:buChar char="●"/>
            </a:pPr>
            <a:r>
              <a:rPr lang="fr" sz="3500">
                <a:solidFill>
                  <a:schemeClr val="dk1"/>
                </a:solidFill>
              </a:rPr>
              <a:t>Montre les points d’eau (lieu, disponibilités, etc…),</a:t>
            </a:r>
            <a:endParaRPr sz="3500">
              <a:solidFill>
                <a:schemeClr val="dk1"/>
              </a:solidFill>
            </a:endParaRPr>
          </a:p>
          <a:p>
            <a:pPr marL="457200" lvl="0" indent="-317500" algn="just" rtl="0">
              <a:lnSpc>
                <a:spcPct val="100000"/>
              </a:lnSpc>
              <a:spcBef>
                <a:spcPts val="0"/>
              </a:spcBef>
              <a:spcAft>
                <a:spcPts val="0"/>
              </a:spcAft>
              <a:buClr>
                <a:schemeClr val="dk1"/>
              </a:buClr>
              <a:buSzPct val="100000"/>
              <a:buChar char="●"/>
            </a:pPr>
            <a:r>
              <a:rPr lang="fr" sz="3500">
                <a:solidFill>
                  <a:schemeClr val="dk1"/>
                </a:solidFill>
              </a:rPr>
              <a:t>Désigne la présence des contrôleurs sur la piste,</a:t>
            </a:r>
            <a:endParaRPr sz="3500">
              <a:solidFill>
                <a:schemeClr val="dk1"/>
              </a:solidFill>
            </a:endParaRPr>
          </a:p>
          <a:p>
            <a:pPr marL="457200" lvl="0" indent="-317500" algn="just" rtl="0">
              <a:lnSpc>
                <a:spcPct val="100000"/>
              </a:lnSpc>
              <a:spcBef>
                <a:spcPts val="0"/>
              </a:spcBef>
              <a:spcAft>
                <a:spcPts val="0"/>
              </a:spcAft>
              <a:buClr>
                <a:schemeClr val="dk1"/>
              </a:buClr>
              <a:buSzPct val="100000"/>
              <a:buChar char="●"/>
            </a:pPr>
            <a:r>
              <a:rPr lang="fr" sz="3500">
                <a:solidFill>
                  <a:schemeClr val="dk1"/>
                </a:solidFill>
              </a:rPr>
              <a:t>Rappelle les points du règlement,</a:t>
            </a:r>
            <a:endParaRPr sz="3500">
              <a:solidFill>
                <a:schemeClr val="dk1"/>
              </a:solidFill>
            </a:endParaRPr>
          </a:p>
          <a:p>
            <a:pPr marL="457200" lvl="0" indent="-317500" algn="just" rtl="0">
              <a:lnSpc>
                <a:spcPct val="100000"/>
              </a:lnSpc>
              <a:spcBef>
                <a:spcPts val="0"/>
              </a:spcBef>
              <a:spcAft>
                <a:spcPts val="0"/>
              </a:spcAft>
              <a:buClr>
                <a:schemeClr val="dk1"/>
              </a:buClr>
              <a:buSzPct val="100000"/>
              <a:buChar char="●"/>
            </a:pPr>
            <a:r>
              <a:rPr lang="fr" sz="3500">
                <a:solidFill>
                  <a:schemeClr val="dk1"/>
                </a:solidFill>
              </a:rPr>
              <a:t>Précise toutes indications pouvant servir les concurrents.</a:t>
            </a:r>
            <a:endParaRPr sz="3500">
              <a:solidFill>
                <a:schemeClr val="dk1"/>
              </a:solidFill>
            </a:endParaRPr>
          </a:p>
          <a:p>
            <a:pPr marL="0" lvl="0" indent="0" algn="just" rtl="0">
              <a:lnSpc>
                <a:spcPct val="100000"/>
              </a:lnSpc>
              <a:spcBef>
                <a:spcPts val="1200"/>
              </a:spcBef>
              <a:spcAft>
                <a:spcPts val="0"/>
              </a:spcAft>
              <a:buNone/>
            </a:pPr>
            <a:r>
              <a:rPr lang="fr" sz="3100" u="sng">
                <a:solidFill>
                  <a:schemeClr val="accent5"/>
                </a:solidFill>
                <a:hlinkClick r:id="rId3" action="ppaction://hlinksldjump">
                  <a:extLst>
                    <a:ext uri="{A12FA001-AC4F-418D-AE19-62706E023703}">
                      <ahyp:hlinkClr xmlns:ahyp="http://schemas.microsoft.com/office/drawing/2018/hyperlinkcolor" val="tx"/>
                    </a:ext>
                  </a:extLst>
                </a:hlinkClick>
              </a:rPr>
              <a:t>Retour</a:t>
            </a:r>
            <a:r>
              <a:rPr lang="fr" sz="1100">
                <a:solidFill>
                  <a:schemeClr val="dk1"/>
                </a:solidFill>
              </a:rPr>
              <a:t>	</a:t>
            </a:r>
            <a:r>
              <a:rPr lang="fr" sz="3900" b="1">
                <a:solidFill>
                  <a:schemeClr val="dk1"/>
                </a:solidFill>
              </a:rPr>
              <a:t>													</a:t>
            </a:r>
            <a:r>
              <a:rPr lang="fr" sz="3000" u="sng">
                <a:solidFill>
                  <a:schemeClr val="accent5"/>
                </a:solidFill>
                <a:hlinkClick r:id="" action="ppaction://hlinkshowjump?jump=previousslide">
                  <a:extLst>
                    <a:ext uri="{A12FA001-AC4F-418D-AE19-62706E023703}">
                      <ahyp:hlinkClr xmlns:ahyp="http://schemas.microsoft.com/office/drawing/2018/hyperlinkcolor" val="tx"/>
                    </a:ext>
                  </a:extLst>
                </a:hlinkClick>
              </a:rPr>
              <a:t>Avant</a:t>
            </a:r>
            <a:endParaRPr sz="3000" b="1">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p:nvPr/>
        </p:nvSpPr>
        <p:spPr>
          <a:xfrm>
            <a:off x="254975" y="528800"/>
            <a:ext cx="8311800" cy="3945000"/>
          </a:xfrm>
          <a:prstGeom prst="rect">
            <a:avLst/>
          </a:prstGeom>
          <a:noFill/>
          <a:ln>
            <a:noFill/>
          </a:ln>
        </p:spPr>
        <p:txBody>
          <a:bodyPr spcFirstLastPara="1" wrap="square" lIns="91425" tIns="91425" rIns="91425" bIns="91425" anchor="t" anchorCtr="0">
            <a:spAutoFit/>
          </a:bodyPr>
          <a:lstStyle/>
          <a:p>
            <a:pPr marL="269999" lvl="0" indent="0" algn="just" rtl="0">
              <a:lnSpc>
                <a:spcPct val="115000"/>
              </a:lnSpc>
              <a:spcBef>
                <a:spcPts val="1200"/>
              </a:spcBef>
              <a:spcAft>
                <a:spcPts val="0"/>
              </a:spcAft>
              <a:buNone/>
            </a:pPr>
            <a:r>
              <a:rPr lang="fr" sz="1800"/>
              <a:t>PRESENTATION</a:t>
            </a:r>
            <a:endParaRPr sz="1800"/>
          </a:p>
          <a:p>
            <a:pPr marL="269999" lvl="0" indent="0" algn="just" rtl="0">
              <a:lnSpc>
                <a:spcPct val="115000"/>
              </a:lnSpc>
              <a:spcBef>
                <a:spcPts val="1200"/>
              </a:spcBef>
              <a:spcAft>
                <a:spcPts val="0"/>
              </a:spcAft>
              <a:buNone/>
            </a:pPr>
            <a:r>
              <a:rPr lang="fr" sz="1800"/>
              <a:t>Ce guide est un cahier des charges pour permettre à tout club organisateur d’avoir les moyens de mettre en place une manifestation exemplaire.</a:t>
            </a:r>
            <a:endParaRPr sz="1800"/>
          </a:p>
          <a:p>
            <a:pPr marL="269999" lvl="0" indent="0" algn="just" rtl="0">
              <a:lnSpc>
                <a:spcPct val="115000"/>
              </a:lnSpc>
              <a:spcBef>
                <a:spcPts val="1200"/>
              </a:spcBef>
              <a:spcAft>
                <a:spcPts val="0"/>
              </a:spcAft>
              <a:buNone/>
            </a:pPr>
            <a:r>
              <a:rPr lang="fr" sz="1800"/>
              <a:t>Toute l’organisation de la manifestation doit être effectuée bien en amont du jour de la course. Le jour J les bénévoles connaîtront, en consultant ce document, la place exacte qui leur est attribuée et les missions dévolues à cette dernière. Un document mis à jour au fur et à mesure de l’avancée de l’organisation doit être mis à disposition des bénévoles pour les informer.</a:t>
            </a:r>
            <a:endParaRPr sz="1800"/>
          </a:p>
          <a:p>
            <a:pPr marL="269999" lvl="0" indent="0" algn="just" rtl="0">
              <a:lnSpc>
                <a:spcPct val="115000"/>
              </a:lnSpc>
              <a:spcBef>
                <a:spcPts val="1200"/>
              </a:spcBef>
              <a:spcAft>
                <a:spcPts val="0"/>
              </a:spcAft>
              <a:buNone/>
            </a:pPr>
            <a:r>
              <a:rPr lang="fr" sz="1800" u="sng">
                <a:solidFill>
                  <a:schemeClr val="hlink"/>
                </a:solidFill>
                <a:hlinkClick r:id="" action="ppaction://hlinkshowjump?jump=nextslide"/>
              </a:rPr>
              <a:t>Suite</a:t>
            </a:r>
            <a:endParaRPr sz="1800"/>
          </a:p>
          <a:p>
            <a:pPr marL="269999" lvl="0" indent="0" algn="just" rtl="0">
              <a:lnSpc>
                <a:spcPct val="115000"/>
              </a:lnSpc>
              <a:spcBef>
                <a:spcPts val="1200"/>
              </a:spcBef>
              <a:spcAft>
                <a:spcPts val="1200"/>
              </a:spcAft>
              <a:buNone/>
            </a:pPr>
            <a:endParaRPr sz="180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Google Shape;227;p4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fr"/>
              <a:t>LA COURSE</a:t>
            </a:r>
            <a:endParaRPr/>
          </a:p>
        </p:txBody>
      </p:sp>
      <p:sp>
        <p:nvSpPr>
          <p:cNvPr id="228" name="Google Shape;228;p42"/>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fr" u="sng">
                <a:solidFill>
                  <a:schemeClr val="hlink"/>
                </a:solidFill>
                <a:hlinkClick r:id="rId3" action="ppaction://hlinksldjump"/>
              </a:rPr>
              <a:t>AVANT LE DEPART</a:t>
            </a:r>
            <a:endParaRPr/>
          </a:p>
          <a:p>
            <a:pPr marL="0" lvl="0" indent="0" algn="l" rtl="0">
              <a:spcBef>
                <a:spcPts val="1200"/>
              </a:spcBef>
              <a:spcAft>
                <a:spcPts val="0"/>
              </a:spcAft>
              <a:buNone/>
            </a:pPr>
            <a:r>
              <a:rPr lang="fr" u="sng">
                <a:solidFill>
                  <a:schemeClr val="hlink"/>
                </a:solidFill>
                <a:hlinkClick r:id="rId4" action="ppaction://hlinksldjump"/>
              </a:rPr>
              <a:t>LES CHRONOMETREURS</a:t>
            </a:r>
            <a:endParaRPr/>
          </a:p>
          <a:p>
            <a:pPr marL="0" lvl="0" indent="0" algn="l" rtl="0">
              <a:spcBef>
                <a:spcPts val="1200"/>
              </a:spcBef>
              <a:spcAft>
                <a:spcPts val="0"/>
              </a:spcAft>
              <a:buNone/>
            </a:pPr>
            <a:r>
              <a:rPr lang="fr" u="sng">
                <a:solidFill>
                  <a:schemeClr val="hlink"/>
                </a:solidFill>
                <a:hlinkClick r:id="rId5" action="ppaction://hlinksldjump"/>
              </a:rPr>
              <a:t>DEPART</a:t>
            </a:r>
            <a:endParaRPr/>
          </a:p>
          <a:p>
            <a:pPr marL="0" lvl="0" indent="0" algn="l" rtl="0">
              <a:spcBef>
                <a:spcPts val="1200"/>
              </a:spcBef>
              <a:spcAft>
                <a:spcPts val="0"/>
              </a:spcAft>
              <a:buNone/>
            </a:pPr>
            <a:r>
              <a:rPr lang="fr" u="sng">
                <a:solidFill>
                  <a:schemeClr val="hlink"/>
                </a:solidFill>
                <a:hlinkClick r:id="rId6" action="ppaction://hlinksldjump"/>
              </a:rPr>
              <a:t>RESULTATS</a:t>
            </a:r>
            <a:endParaRPr/>
          </a:p>
          <a:p>
            <a:pPr marL="0" lvl="0" indent="0" algn="l" rtl="0">
              <a:spcBef>
                <a:spcPts val="1200"/>
              </a:spcBef>
              <a:spcAft>
                <a:spcPts val="0"/>
              </a:spcAft>
              <a:buNone/>
            </a:pPr>
            <a:endParaRPr/>
          </a:p>
          <a:p>
            <a:pPr marL="0" lvl="0" indent="0" algn="l" rtl="0">
              <a:spcBef>
                <a:spcPts val="1200"/>
              </a:spcBef>
              <a:spcAft>
                <a:spcPts val="0"/>
              </a:spcAft>
              <a:buNone/>
            </a:pPr>
            <a:endParaRPr/>
          </a:p>
          <a:p>
            <a:pPr marL="0" lvl="0" indent="457200" algn="l" rtl="0">
              <a:spcBef>
                <a:spcPts val="1200"/>
              </a:spcBef>
              <a:spcAft>
                <a:spcPts val="1200"/>
              </a:spcAft>
              <a:buClr>
                <a:schemeClr val="dk1"/>
              </a:buClr>
              <a:buSzPts val="1100"/>
              <a:buFont typeface="Arial"/>
              <a:buNone/>
            </a:pPr>
            <a:r>
              <a:rPr lang="fr" sz="1100" u="sng">
                <a:solidFill>
                  <a:schemeClr val="accent5"/>
                </a:solidFill>
                <a:hlinkClick r:id="rId7" action="ppaction://hlinksldjump">
                  <a:extLst>
                    <a:ext uri="{A12FA001-AC4F-418D-AE19-62706E023703}">
                      <ahyp:hlinkClr xmlns:ahyp="http://schemas.microsoft.com/office/drawing/2018/hyperlinkcolor" val="tx"/>
                    </a:ext>
                  </a:extLst>
                </a:hlinkClick>
              </a:rPr>
              <a:t>Retour</a:t>
            </a:r>
            <a:r>
              <a:rPr lang="fr" sz="1100">
                <a:solidFill>
                  <a:schemeClr val="dk1"/>
                </a:solidFill>
              </a:rPr>
              <a:t>	</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Google Shape;233;p4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fr"/>
              <a:t>AVANT LE DEPART</a:t>
            </a:r>
            <a:endParaRPr/>
          </a:p>
        </p:txBody>
      </p:sp>
      <p:sp>
        <p:nvSpPr>
          <p:cNvPr id="234" name="Google Shape;234;p43"/>
          <p:cNvSpPr txBox="1">
            <a:spLocks noGrp="1"/>
          </p:cNvSpPr>
          <p:nvPr>
            <p:ph type="body" idx="1"/>
          </p:nvPr>
        </p:nvSpPr>
        <p:spPr>
          <a:xfrm>
            <a:off x="236725" y="1017725"/>
            <a:ext cx="8520600" cy="3416400"/>
          </a:xfrm>
          <a:prstGeom prst="rect">
            <a:avLst/>
          </a:prstGeom>
        </p:spPr>
        <p:txBody>
          <a:bodyPr spcFirstLastPara="1" wrap="square" lIns="91425" tIns="91425" rIns="91425" bIns="91425" anchor="t" anchorCtr="0">
            <a:normAutofit/>
          </a:bodyPr>
          <a:lstStyle/>
          <a:p>
            <a:pPr marL="0" lvl="0" indent="0" algn="l" rtl="0">
              <a:spcBef>
                <a:spcPts val="2400"/>
              </a:spcBef>
              <a:spcAft>
                <a:spcPts val="0"/>
              </a:spcAft>
              <a:buClr>
                <a:schemeClr val="dk1"/>
              </a:buClr>
              <a:buSzPts val="1100"/>
              <a:buFont typeface="Arial"/>
              <a:buNone/>
            </a:pPr>
            <a:endParaRPr sz="1100">
              <a:solidFill>
                <a:schemeClr val="dk1"/>
              </a:solidFill>
            </a:endParaRPr>
          </a:p>
          <a:p>
            <a:pPr marL="457200" lvl="0" indent="0" algn="just" rtl="0">
              <a:lnSpc>
                <a:spcPct val="100000"/>
              </a:lnSpc>
              <a:spcBef>
                <a:spcPts val="1200"/>
              </a:spcBef>
              <a:spcAft>
                <a:spcPts val="0"/>
              </a:spcAft>
              <a:buNone/>
            </a:pPr>
            <a:r>
              <a:rPr lang="fr">
                <a:solidFill>
                  <a:schemeClr val="dk1"/>
                </a:solidFill>
              </a:rPr>
              <a:t>Le responsable de terrain</a:t>
            </a:r>
            <a:endParaRPr>
              <a:solidFill>
                <a:schemeClr val="dk1"/>
              </a:solidFill>
            </a:endParaRPr>
          </a:p>
          <a:p>
            <a:pPr marL="457200" lvl="0" indent="-317500" algn="just" rtl="0">
              <a:lnSpc>
                <a:spcPct val="100000"/>
              </a:lnSpc>
              <a:spcBef>
                <a:spcPts val="0"/>
              </a:spcBef>
              <a:spcAft>
                <a:spcPts val="0"/>
              </a:spcAft>
              <a:buClr>
                <a:schemeClr val="dk1"/>
              </a:buClr>
              <a:buSzPts val="1400"/>
              <a:buChar char="●"/>
            </a:pPr>
            <a:r>
              <a:rPr lang="fr" sz="1400">
                <a:solidFill>
                  <a:schemeClr val="dk1"/>
                </a:solidFill>
              </a:rPr>
              <a:t>Positionne les signaleurs aux points stratégiques sur le parcours avant le briefing des coureurs</a:t>
            </a:r>
            <a:endParaRPr sz="1400">
              <a:solidFill>
                <a:schemeClr val="dk1"/>
              </a:solidFill>
            </a:endParaRPr>
          </a:p>
          <a:p>
            <a:pPr marL="1371600" lvl="1" indent="-317500" algn="just" rtl="0">
              <a:lnSpc>
                <a:spcPct val="100000"/>
              </a:lnSpc>
              <a:spcBef>
                <a:spcPts val="0"/>
              </a:spcBef>
              <a:spcAft>
                <a:spcPts val="0"/>
              </a:spcAft>
              <a:buClr>
                <a:schemeClr val="dk1"/>
              </a:buClr>
              <a:buSzPts val="1400"/>
              <a:buChar char="○"/>
            </a:pPr>
            <a:r>
              <a:rPr lang="fr" sz="1400">
                <a:solidFill>
                  <a:schemeClr val="dk1"/>
                </a:solidFill>
              </a:rPr>
              <a:t>Les signaleurs restent à leur poste tout au long des courses,</a:t>
            </a:r>
            <a:endParaRPr sz="1400">
              <a:solidFill>
                <a:schemeClr val="dk1"/>
              </a:solidFill>
            </a:endParaRPr>
          </a:p>
          <a:p>
            <a:pPr marL="914400" lvl="0" indent="0" algn="just" rtl="0">
              <a:lnSpc>
                <a:spcPct val="100000"/>
              </a:lnSpc>
              <a:spcBef>
                <a:spcPts val="0"/>
              </a:spcBef>
              <a:spcAft>
                <a:spcPts val="0"/>
              </a:spcAft>
              <a:buNone/>
            </a:pPr>
            <a:endParaRPr sz="1400">
              <a:solidFill>
                <a:schemeClr val="dk1"/>
              </a:solidFill>
            </a:endParaRPr>
          </a:p>
          <a:p>
            <a:pPr marL="457200" lvl="0" indent="0" algn="just" rtl="0">
              <a:lnSpc>
                <a:spcPct val="100000"/>
              </a:lnSpc>
              <a:spcBef>
                <a:spcPts val="0"/>
              </a:spcBef>
              <a:spcAft>
                <a:spcPts val="0"/>
              </a:spcAft>
              <a:buNone/>
            </a:pPr>
            <a:r>
              <a:rPr lang="fr">
                <a:solidFill>
                  <a:schemeClr val="dk1"/>
                </a:solidFill>
              </a:rPr>
              <a:t>L’équipe de terrain</a:t>
            </a:r>
            <a:endParaRPr>
              <a:solidFill>
                <a:schemeClr val="dk1"/>
              </a:solidFill>
            </a:endParaRPr>
          </a:p>
          <a:p>
            <a:pPr marL="457200" lvl="0" indent="-317500" algn="just" rtl="0">
              <a:lnSpc>
                <a:spcPct val="100000"/>
              </a:lnSpc>
              <a:spcBef>
                <a:spcPts val="0"/>
              </a:spcBef>
              <a:spcAft>
                <a:spcPts val="0"/>
              </a:spcAft>
              <a:buClr>
                <a:schemeClr val="dk1"/>
              </a:buClr>
              <a:buSzPts val="1400"/>
              <a:buChar char="●"/>
            </a:pPr>
            <a:r>
              <a:rPr lang="fr" sz="1400">
                <a:solidFill>
                  <a:schemeClr val="dk1"/>
                </a:solidFill>
              </a:rPr>
              <a:t>Procéde à l’appel des concurrents et les positionner dans les starts</a:t>
            </a:r>
            <a:endParaRPr sz="1400">
              <a:solidFill>
                <a:schemeClr val="dk1"/>
              </a:solidFill>
            </a:endParaRPr>
          </a:p>
          <a:p>
            <a:pPr marL="914400" lvl="1" indent="-317500" algn="just" rtl="0">
              <a:lnSpc>
                <a:spcPct val="100000"/>
              </a:lnSpc>
              <a:spcBef>
                <a:spcPts val="0"/>
              </a:spcBef>
              <a:spcAft>
                <a:spcPts val="0"/>
              </a:spcAft>
              <a:buClr>
                <a:schemeClr val="dk1"/>
              </a:buClr>
              <a:buSzPts val="1400"/>
              <a:buChar char="○"/>
            </a:pPr>
            <a:r>
              <a:rPr lang="fr" sz="1400">
                <a:solidFill>
                  <a:schemeClr val="dk1"/>
                </a:solidFill>
              </a:rPr>
              <a:t>Au moins 10 minutes avant le départ,</a:t>
            </a:r>
            <a:endParaRPr sz="1400">
              <a:solidFill>
                <a:schemeClr val="dk1"/>
              </a:solidFill>
            </a:endParaRPr>
          </a:p>
          <a:p>
            <a:pPr marL="914400" lvl="1" indent="-317500" algn="just" rtl="0">
              <a:lnSpc>
                <a:spcPct val="100000"/>
              </a:lnSpc>
              <a:spcBef>
                <a:spcPts val="0"/>
              </a:spcBef>
              <a:spcAft>
                <a:spcPts val="0"/>
              </a:spcAft>
              <a:buClr>
                <a:schemeClr val="dk1"/>
              </a:buClr>
              <a:buSzPts val="1400"/>
              <a:buChar char="○"/>
            </a:pPr>
            <a:r>
              <a:rPr lang="fr" sz="1400">
                <a:solidFill>
                  <a:schemeClr val="dk1"/>
                </a:solidFill>
              </a:rPr>
              <a:t>S’assurer de leur présence en vérifiant leur dossard par rapport à la liste de terrain,</a:t>
            </a:r>
            <a:endParaRPr sz="1400">
              <a:solidFill>
                <a:schemeClr val="dk1"/>
              </a:solidFill>
            </a:endParaRPr>
          </a:p>
          <a:p>
            <a:pPr marL="914400" lvl="1" indent="-317500" algn="just" rtl="0">
              <a:lnSpc>
                <a:spcPct val="100000"/>
              </a:lnSpc>
              <a:spcBef>
                <a:spcPts val="0"/>
              </a:spcBef>
              <a:spcAft>
                <a:spcPts val="0"/>
              </a:spcAft>
              <a:buClr>
                <a:schemeClr val="dk1"/>
              </a:buClr>
              <a:buSzPts val="1400"/>
              <a:buChar char="○"/>
            </a:pPr>
            <a:r>
              <a:rPr lang="fr" sz="1400">
                <a:solidFill>
                  <a:schemeClr val="dk1"/>
                </a:solidFill>
              </a:rPr>
              <a:t>Faire respecter les consignes. </a:t>
            </a:r>
            <a:endParaRPr sz="1400">
              <a:solidFill>
                <a:schemeClr val="dk1"/>
              </a:solidFill>
            </a:endParaRPr>
          </a:p>
          <a:p>
            <a:pPr marL="0" lvl="0" indent="0" algn="just" rtl="0">
              <a:lnSpc>
                <a:spcPct val="100000"/>
              </a:lnSpc>
              <a:spcBef>
                <a:spcPts val="0"/>
              </a:spcBef>
              <a:spcAft>
                <a:spcPts val="0"/>
              </a:spcAft>
              <a:buNone/>
            </a:pPr>
            <a:r>
              <a:rPr lang="fr" sz="1200" u="sng">
                <a:solidFill>
                  <a:schemeClr val="hlink"/>
                </a:solidFill>
                <a:hlinkClick r:id="rId3" action="ppaction://hlinksldjump"/>
              </a:rPr>
              <a:t>Retour</a:t>
            </a:r>
            <a:endParaRPr sz="1200">
              <a:solidFill>
                <a:schemeClr val="dk1"/>
              </a:solidFill>
            </a:endParaRPr>
          </a:p>
          <a:p>
            <a:pPr marL="0" lvl="0" indent="0" algn="l" rtl="0">
              <a:lnSpc>
                <a:spcPct val="100000"/>
              </a:lnSpc>
              <a:spcBef>
                <a:spcPts val="0"/>
              </a:spcBef>
              <a:spcAft>
                <a:spcPts val="0"/>
              </a:spcAft>
              <a:buNone/>
            </a:pPr>
            <a:endParaRPr sz="140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sp>
        <p:nvSpPr>
          <p:cNvPr id="239" name="Google Shape;239;p4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fr"/>
              <a:t>LES CHRONOMETREURS</a:t>
            </a:r>
            <a:endParaRPr/>
          </a:p>
        </p:txBody>
      </p:sp>
      <p:sp>
        <p:nvSpPr>
          <p:cNvPr id="240" name="Google Shape;240;p44"/>
          <p:cNvSpPr txBox="1">
            <a:spLocks noGrp="1"/>
          </p:cNvSpPr>
          <p:nvPr>
            <p:ph type="body" idx="1"/>
          </p:nvPr>
        </p:nvSpPr>
        <p:spPr>
          <a:xfrm>
            <a:off x="311700" y="929725"/>
            <a:ext cx="8520600" cy="3913800"/>
          </a:xfrm>
          <a:prstGeom prst="rect">
            <a:avLst/>
          </a:prstGeom>
        </p:spPr>
        <p:txBody>
          <a:bodyPr spcFirstLastPara="1" wrap="square" lIns="91425" tIns="91425" rIns="91425" bIns="91425" anchor="t" anchorCtr="0">
            <a:normAutofit fontScale="92500" lnSpcReduction="20000"/>
          </a:bodyPr>
          <a:lstStyle/>
          <a:p>
            <a:pPr marL="457200" lvl="0" indent="-310832" algn="just" rtl="0">
              <a:spcBef>
                <a:spcPts val="0"/>
              </a:spcBef>
              <a:spcAft>
                <a:spcPts val="0"/>
              </a:spcAft>
              <a:buClr>
                <a:schemeClr val="dk1"/>
              </a:buClr>
              <a:buSzPct val="100000"/>
              <a:buChar char="●"/>
            </a:pPr>
            <a:r>
              <a:rPr lang="fr" sz="1400">
                <a:solidFill>
                  <a:schemeClr val="dk1"/>
                </a:solidFill>
              </a:rPr>
              <a:t>Si c’est le cas, il est préférable de doubler un logiciel « Chrono », par des chronos manuels :</a:t>
            </a:r>
            <a:endParaRPr sz="1400">
              <a:solidFill>
                <a:schemeClr val="dk1"/>
              </a:solidFill>
            </a:endParaRPr>
          </a:p>
          <a:p>
            <a:pPr marL="914400" lvl="1" indent="-310832" algn="just" rtl="0">
              <a:spcBef>
                <a:spcPts val="0"/>
              </a:spcBef>
              <a:spcAft>
                <a:spcPts val="0"/>
              </a:spcAft>
              <a:buClr>
                <a:schemeClr val="dk1"/>
              </a:buClr>
              <a:buSzPct val="100000"/>
              <a:buChar char="○"/>
            </a:pPr>
            <a:r>
              <a:rPr lang="fr">
                <a:solidFill>
                  <a:schemeClr val="dk1"/>
                </a:solidFill>
              </a:rPr>
              <a:t>Penser à fournir ce poste avec des bénévoles.</a:t>
            </a:r>
            <a:endParaRPr>
              <a:solidFill>
                <a:schemeClr val="dk1"/>
              </a:solidFill>
            </a:endParaRPr>
          </a:p>
          <a:p>
            <a:pPr marL="457200" lvl="0" indent="-310832" algn="just" rtl="0">
              <a:spcBef>
                <a:spcPts val="0"/>
              </a:spcBef>
              <a:spcAft>
                <a:spcPts val="0"/>
              </a:spcAft>
              <a:buClr>
                <a:schemeClr val="dk1"/>
              </a:buClr>
              <a:buSzPct val="100000"/>
              <a:buChar char="●"/>
            </a:pPr>
            <a:r>
              <a:rPr lang="fr" sz="1400">
                <a:solidFill>
                  <a:schemeClr val="dk1"/>
                </a:solidFill>
              </a:rPr>
              <a:t>Pendant la course, les chronométreurs doivent rester impérativement à leur poste au départ et à l’arrivée,</a:t>
            </a:r>
            <a:endParaRPr sz="1400">
              <a:solidFill>
                <a:schemeClr val="dk1"/>
              </a:solidFill>
            </a:endParaRPr>
          </a:p>
          <a:p>
            <a:pPr marL="457200" lvl="0" indent="-310832" algn="just" rtl="0">
              <a:spcBef>
                <a:spcPts val="0"/>
              </a:spcBef>
              <a:spcAft>
                <a:spcPts val="0"/>
              </a:spcAft>
              <a:buClr>
                <a:schemeClr val="dk1"/>
              </a:buClr>
              <a:buSzPct val="100000"/>
              <a:buChar char="●"/>
            </a:pPr>
            <a:r>
              <a:rPr lang="fr" sz="1400">
                <a:solidFill>
                  <a:schemeClr val="dk1"/>
                </a:solidFill>
              </a:rPr>
              <a:t>Penser à installer une horloge, sur la ligne de départ qui reste visible :</a:t>
            </a:r>
            <a:endParaRPr sz="1400">
              <a:solidFill>
                <a:schemeClr val="dk1"/>
              </a:solidFill>
              <a:latin typeface="Times New Roman"/>
              <a:ea typeface="Times New Roman"/>
              <a:cs typeface="Times New Roman"/>
              <a:sym typeface="Times New Roman"/>
            </a:endParaRPr>
          </a:p>
          <a:p>
            <a:pPr marL="914400" lvl="1" indent="-310832" algn="just" rtl="0">
              <a:spcBef>
                <a:spcPts val="0"/>
              </a:spcBef>
              <a:spcAft>
                <a:spcPts val="0"/>
              </a:spcAft>
              <a:buClr>
                <a:schemeClr val="dk1"/>
              </a:buClr>
              <a:buSzPct val="100000"/>
              <a:buChar char="○"/>
            </a:pPr>
            <a:r>
              <a:rPr lang="fr">
                <a:solidFill>
                  <a:schemeClr val="dk1"/>
                </a:solidFill>
              </a:rPr>
              <a:t>Pour les organisateurs, les secrétaires, les chronométreurs,</a:t>
            </a:r>
            <a:endParaRPr>
              <a:solidFill>
                <a:schemeClr val="dk1"/>
              </a:solidFill>
            </a:endParaRPr>
          </a:p>
          <a:p>
            <a:pPr marL="914400" lvl="1" indent="-310832" algn="just" rtl="0">
              <a:spcBef>
                <a:spcPts val="0"/>
              </a:spcBef>
              <a:spcAft>
                <a:spcPts val="0"/>
              </a:spcAft>
              <a:buClr>
                <a:schemeClr val="dk1"/>
              </a:buClr>
              <a:buSzPct val="100000"/>
              <a:buChar char="○"/>
            </a:pPr>
            <a:r>
              <a:rPr lang="fr">
                <a:solidFill>
                  <a:schemeClr val="dk1"/>
                </a:solidFill>
              </a:rPr>
              <a:t>Pour les appels aux concurrents,</a:t>
            </a:r>
            <a:endParaRPr>
              <a:solidFill>
                <a:schemeClr val="dk1"/>
              </a:solidFill>
            </a:endParaRPr>
          </a:p>
          <a:p>
            <a:pPr marL="914400" lvl="1" indent="-310832" algn="just" rtl="0">
              <a:spcBef>
                <a:spcPts val="0"/>
              </a:spcBef>
              <a:spcAft>
                <a:spcPts val="0"/>
              </a:spcAft>
              <a:buClr>
                <a:schemeClr val="dk1"/>
              </a:buClr>
              <a:buSzPct val="100000"/>
              <a:buChar char="○"/>
            </a:pPr>
            <a:r>
              <a:rPr lang="fr">
                <a:solidFill>
                  <a:schemeClr val="dk1"/>
                </a:solidFill>
              </a:rPr>
              <a:t>Pour que les participants se préparent.</a:t>
            </a:r>
            <a:endParaRPr>
              <a:solidFill>
                <a:schemeClr val="dk1"/>
              </a:solidFill>
            </a:endParaRPr>
          </a:p>
          <a:p>
            <a:pPr marL="457200" lvl="0" indent="-310832" algn="just" rtl="0">
              <a:spcBef>
                <a:spcPts val="0"/>
              </a:spcBef>
              <a:spcAft>
                <a:spcPts val="0"/>
              </a:spcAft>
              <a:buClr>
                <a:schemeClr val="dk1"/>
              </a:buClr>
              <a:buSzPct val="100000"/>
              <a:buChar char="●"/>
            </a:pPr>
            <a:r>
              <a:rPr lang="fr" sz="1400">
                <a:solidFill>
                  <a:schemeClr val="dk1"/>
                </a:solidFill>
              </a:rPr>
              <a:t>Les chronométreurs lancent le chrono au signal du directeur de course et ils ne l’arrêtent jamais tout le temps de la course,</a:t>
            </a:r>
            <a:endParaRPr sz="1400">
              <a:solidFill>
                <a:schemeClr val="dk1"/>
              </a:solidFill>
            </a:endParaRPr>
          </a:p>
          <a:p>
            <a:pPr marL="457200" lvl="0" indent="-310832" algn="just" rtl="0">
              <a:spcBef>
                <a:spcPts val="0"/>
              </a:spcBef>
              <a:spcAft>
                <a:spcPts val="0"/>
              </a:spcAft>
              <a:buClr>
                <a:schemeClr val="dk1"/>
              </a:buClr>
              <a:buSzPct val="100000"/>
              <a:buChar char="●"/>
            </a:pPr>
            <a:r>
              <a:rPr lang="fr" sz="1400">
                <a:solidFill>
                  <a:schemeClr val="dk1"/>
                </a:solidFill>
              </a:rPr>
              <a:t>A l’arrivée de chacun des coureurs :</a:t>
            </a:r>
            <a:endParaRPr sz="1400">
              <a:solidFill>
                <a:schemeClr val="dk1"/>
              </a:solidFill>
            </a:endParaRPr>
          </a:p>
          <a:p>
            <a:pPr marL="914400" lvl="1" indent="-310832" algn="just" rtl="0">
              <a:spcBef>
                <a:spcPts val="0"/>
              </a:spcBef>
              <a:spcAft>
                <a:spcPts val="0"/>
              </a:spcAft>
              <a:buClr>
                <a:schemeClr val="dk1"/>
              </a:buClr>
              <a:buSzPct val="100000"/>
              <a:buChar char="○"/>
            </a:pPr>
            <a:r>
              <a:rPr lang="fr">
                <a:solidFill>
                  <a:schemeClr val="dk1"/>
                </a:solidFill>
              </a:rPr>
              <a:t>Ils annoncent le temps pour chacun des participants aux secrétaires,</a:t>
            </a:r>
            <a:endParaRPr>
              <a:solidFill>
                <a:schemeClr val="dk1"/>
              </a:solidFill>
            </a:endParaRPr>
          </a:p>
          <a:p>
            <a:pPr marL="914400" lvl="1" indent="-310832" algn="just" rtl="0">
              <a:spcBef>
                <a:spcPts val="0"/>
              </a:spcBef>
              <a:spcAft>
                <a:spcPts val="0"/>
              </a:spcAft>
              <a:buClr>
                <a:schemeClr val="dk1"/>
              </a:buClr>
              <a:buSzPct val="100000"/>
              <a:buChar char="○"/>
            </a:pPr>
            <a:r>
              <a:rPr lang="fr">
                <a:solidFill>
                  <a:schemeClr val="dk1"/>
                </a:solidFill>
              </a:rPr>
              <a:t>Ces derniers le notent sur la feuille de course en concordance avec le dossard.</a:t>
            </a:r>
            <a:endParaRPr>
              <a:solidFill>
                <a:schemeClr val="dk1"/>
              </a:solidFill>
            </a:endParaRPr>
          </a:p>
          <a:p>
            <a:pPr marL="228600" lvl="0" indent="0" algn="just" rtl="0">
              <a:spcBef>
                <a:spcPts val="1200"/>
              </a:spcBef>
              <a:spcAft>
                <a:spcPts val="0"/>
              </a:spcAft>
              <a:buClr>
                <a:schemeClr val="dk1"/>
              </a:buClr>
              <a:buSzPct val="78571"/>
              <a:buFont typeface="Arial"/>
              <a:buNone/>
            </a:pPr>
            <a:r>
              <a:rPr lang="fr" sz="1400">
                <a:solidFill>
                  <a:schemeClr val="dk1"/>
                </a:solidFill>
              </a:rPr>
              <a:t> </a:t>
            </a:r>
            <a:endParaRPr sz="1400">
              <a:solidFill>
                <a:schemeClr val="dk1"/>
              </a:solidFill>
            </a:endParaRPr>
          </a:p>
          <a:p>
            <a:pPr marL="228600" lvl="0" indent="0" algn="just" rtl="0">
              <a:spcBef>
                <a:spcPts val="1200"/>
              </a:spcBef>
              <a:spcAft>
                <a:spcPts val="0"/>
              </a:spcAft>
              <a:buNone/>
            </a:pPr>
            <a:r>
              <a:rPr lang="fr" sz="1400" u="sng">
                <a:solidFill>
                  <a:schemeClr val="dk1"/>
                </a:solidFill>
              </a:rPr>
              <a:t>Conseil</a:t>
            </a:r>
            <a:r>
              <a:rPr lang="fr" sz="1400">
                <a:solidFill>
                  <a:schemeClr val="dk1"/>
                </a:solidFill>
              </a:rPr>
              <a:t> : Il est préférable qu’une caméra sur pied filme sans discontinuer les</a:t>
            </a:r>
            <a:r>
              <a:rPr lang="fr" sz="1400">
                <a:solidFill>
                  <a:srgbClr val="2F5496"/>
                </a:solidFill>
              </a:rPr>
              <a:t> </a:t>
            </a:r>
            <a:r>
              <a:rPr lang="fr" sz="1400">
                <a:solidFill>
                  <a:schemeClr val="dk1"/>
                </a:solidFill>
              </a:rPr>
              <a:t>arrivées (très utiles en cas de litige).</a:t>
            </a:r>
            <a:endParaRPr sz="1400">
              <a:solidFill>
                <a:schemeClr val="dk1"/>
              </a:solidFill>
            </a:endParaRPr>
          </a:p>
          <a:p>
            <a:pPr marL="0" lvl="0" indent="0" algn="just" rtl="0">
              <a:lnSpc>
                <a:spcPct val="100000"/>
              </a:lnSpc>
              <a:spcBef>
                <a:spcPts val="0"/>
              </a:spcBef>
              <a:spcAft>
                <a:spcPts val="0"/>
              </a:spcAft>
              <a:buClr>
                <a:schemeClr val="dk1"/>
              </a:buClr>
              <a:buSzPct val="91666"/>
              <a:buFont typeface="Arial"/>
              <a:buNone/>
            </a:pPr>
            <a:r>
              <a:rPr lang="fr" sz="1200" u="sng">
                <a:solidFill>
                  <a:schemeClr val="accent5"/>
                </a:solidFill>
                <a:hlinkClick r:id="rId3" action="ppaction://hlinksldjump">
                  <a:extLst>
                    <a:ext uri="{A12FA001-AC4F-418D-AE19-62706E023703}">
                      <ahyp:hlinkClr xmlns:ahyp="http://schemas.microsoft.com/office/drawing/2018/hyperlinkcolor" val="tx"/>
                    </a:ext>
                  </a:extLst>
                </a:hlinkClick>
              </a:rPr>
              <a:t>Retour</a:t>
            </a:r>
            <a:endParaRPr sz="1400">
              <a:solidFill>
                <a:schemeClr val="dk1"/>
              </a:solidFill>
            </a:endParaRPr>
          </a:p>
          <a:p>
            <a:pPr marL="0" lvl="0" indent="0" algn="l" rtl="0">
              <a:spcBef>
                <a:spcPts val="0"/>
              </a:spcBef>
              <a:spcAft>
                <a:spcPts val="1200"/>
              </a:spcAft>
              <a:buNone/>
            </a:pPr>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44"/>
        <p:cNvGrpSpPr/>
        <p:nvPr/>
      </p:nvGrpSpPr>
      <p:grpSpPr>
        <a:xfrm>
          <a:off x="0" y="0"/>
          <a:ext cx="0" cy="0"/>
          <a:chOff x="0" y="0"/>
          <a:chExt cx="0" cy="0"/>
        </a:xfrm>
      </p:grpSpPr>
      <p:sp>
        <p:nvSpPr>
          <p:cNvPr id="245" name="Google Shape;245;p4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fr"/>
              <a:t>DEPART</a:t>
            </a:r>
            <a:endParaRPr/>
          </a:p>
        </p:txBody>
      </p:sp>
      <p:sp>
        <p:nvSpPr>
          <p:cNvPr id="246" name="Google Shape;246;p4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lnSpcReduction="20000"/>
          </a:bodyPr>
          <a:lstStyle/>
          <a:p>
            <a:pPr marL="0" lvl="0" indent="0" algn="just" rtl="0">
              <a:lnSpc>
                <a:spcPct val="100000"/>
              </a:lnSpc>
              <a:spcBef>
                <a:spcPts val="0"/>
              </a:spcBef>
              <a:spcAft>
                <a:spcPts val="0"/>
              </a:spcAft>
              <a:buNone/>
            </a:pPr>
            <a:r>
              <a:rPr lang="fr">
                <a:solidFill>
                  <a:schemeClr val="dk1"/>
                </a:solidFill>
              </a:rPr>
              <a:t>Selon </a:t>
            </a:r>
            <a:endParaRPr>
              <a:solidFill>
                <a:schemeClr val="dk1"/>
              </a:solidFill>
            </a:endParaRPr>
          </a:p>
          <a:p>
            <a:pPr marL="457200" lvl="0" indent="-317500" algn="just" rtl="0">
              <a:lnSpc>
                <a:spcPct val="100000"/>
              </a:lnSpc>
              <a:spcBef>
                <a:spcPts val="0"/>
              </a:spcBef>
              <a:spcAft>
                <a:spcPts val="0"/>
              </a:spcAft>
              <a:buClr>
                <a:schemeClr val="dk1"/>
              </a:buClr>
              <a:buSzPts val="1400"/>
              <a:buChar char="●"/>
            </a:pPr>
            <a:r>
              <a:rPr lang="fr" sz="1400">
                <a:solidFill>
                  <a:schemeClr val="dk1"/>
                </a:solidFill>
              </a:rPr>
              <a:t>La configuration du terrain, </a:t>
            </a:r>
            <a:endParaRPr sz="1400">
              <a:solidFill>
                <a:schemeClr val="dk1"/>
              </a:solidFill>
            </a:endParaRPr>
          </a:p>
          <a:p>
            <a:pPr marL="457200" lvl="0" indent="-317500" algn="just" rtl="0">
              <a:lnSpc>
                <a:spcPct val="100000"/>
              </a:lnSpc>
              <a:spcBef>
                <a:spcPts val="0"/>
              </a:spcBef>
              <a:spcAft>
                <a:spcPts val="0"/>
              </a:spcAft>
              <a:buClr>
                <a:schemeClr val="dk1"/>
              </a:buClr>
              <a:buSzPts val="1400"/>
              <a:buChar char="●"/>
            </a:pPr>
            <a:r>
              <a:rPr lang="fr" sz="1400">
                <a:solidFill>
                  <a:schemeClr val="dk1"/>
                </a:solidFill>
              </a:rPr>
              <a:t>L’impératif de temps </a:t>
            </a:r>
            <a:endParaRPr sz="1400">
              <a:solidFill>
                <a:schemeClr val="dk1"/>
              </a:solidFill>
            </a:endParaRPr>
          </a:p>
          <a:p>
            <a:pPr marL="457200" lvl="0" indent="-317500" algn="just" rtl="0">
              <a:lnSpc>
                <a:spcPct val="100000"/>
              </a:lnSpc>
              <a:spcBef>
                <a:spcPts val="0"/>
              </a:spcBef>
              <a:spcAft>
                <a:spcPts val="0"/>
              </a:spcAft>
              <a:buClr>
                <a:schemeClr val="dk1"/>
              </a:buClr>
              <a:buSzPts val="1400"/>
              <a:buChar char="●"/>
            </a:pPr>
            <a:r>
              <a:rPr lang="fr" sz="1400">
                <a:solidFill>
                  <a:schemeClr val="dk1"/>
                </a:solidFill>
              </a:rPr>
              <a:t>Le nombre de partants en canicross, </a:t>
            </a:r>
            <a:endParaRPr sz="1400">
              <a:solidFill>
                <a:schemeClr val="dk1"/>
              </a:solidFill>
            </a:endParaRPr>
          </a:p>
          <a:p>
            <a:pPr marL="0" lvl="0" indent="0" algn="just" rtl="0">
              <a:lnSpc>
                <a:spcPct val="100000"/>
              </a:lnSpc>
              <a:spcBef>
                <a:spcPts val="0"/>
              </a:spcBef>
              <a:spcAft>
                <a:spcPts val="0"/>
              </a:spcAft>
              <a:buNone/>
            </a:pPr>
            <a:r>
              <a:rPr lang="fr" sz="1400">
                <a:solidFill>
                  <a:schemeClr val="dk1"/>
                </a:solidFill>
              </a:rPr>
              <a:t>Faire les départs</a:t>
            </a:r>
            <a:endParaRPr sz="1400">
              <a:solidFill>
                <a:schemeClr val="dk1"/>
              </a:solidFill>
            </a:endParaRPr>
          </a:p>
          <a:p>
            <a:pPr marL="457200" lvl="0" indent="-317500" algn="just" rtl="0">
              <a:lnSpc>
                <a:spcPct val="100000"/>
              </a:lnSpc>
              <a:spcBef>
                <a:spcPts val="0"/>
              </a:spcBef>
              <a:spcAft>
                <a:spcPts val="0"/>
              </a:spcAft>
              <a:buClr>
                <a:schemeClr val="dk1"/>
              </a:buClr>
              <a:buSzPts val="1400"/>
              <a:buChar char="●"/>
            </a:pPr>
            <a:r>
              <a:rPr lang="fr" sz="1400">
                <a:solidFill>
                  <a:schemeClr val="dk1"/>
                </a:solidFill>
              </a:rPr>
              <a:t>Soit en départ groupé,</a:t>
            </a:r>
            <a:endParaRPr sz="1400">
              <a:solidFill>
                <a:schemeClr val="dk1"/>
              </a:solidFill>
            </a:endParaRPr>
          </a:p>
          <a:p>
            <a:pPr marL="457200" lvl="0" indent="-317500" algn="just" rtl="0">
              <a:lnSpc>
                <a:spcPct val="100000"/>
              </a:lnSpc>
              <a:spcBef>
                <a:spcPts val="0"/>
              </a:spcBef>
              <a:spcAft>
                <a:spcPts val="0"/>
              </a:spcAft>
              <a:buClr>
                <a:schemeClr val="dk1"/>
              </a:buClr>
              <a:buSzPts val="1400"/>
              <a:buChar char="●"/>
            </a:pPr>
            <a:r>
              <a:rPr lang="fr" sz="1400">
                <a:solidFill>
                  <a:schemeClr val="dk1"/>
                </a:solidFill>
              </a:rPr>
              <a:t>Soit en départ individuel ou par vague à partir de 2 coureurs </a:t>
            </a:r>
            <a:endParaRPr sz="1400">
              <a:solidFill>
                <a:schemeClr val="dk1"/>
              </a:solidFill>
            </a:endParaRPr>
          </a:p>
          <a:p>
            <a:pPr marL="914400" lvl="1" indent="-317500" algn="just" rtl="0">
              <a:lnSpc>
                <a:spcPct val="100000"/>
              </a:lnSpc>
              <a:spcBef>
                <a:spcPts val="0"/>
              </a:spcBef>
              <a:spcAft>
                <a:spcPts val="0"/>
              </a:spcAft>
              <a:buClr>
                <a:schemeClr val="dk1"/>
              </a:buClr>
              <a:buSzPts val="1400"/>
              <a:buChar char="○"/>
            </a:pPr>
            <a:r>
              <a:rPr lang="fr" sz="1400">
                <a:solidFill>
                  <a:schemeClr val="dk1"/>
                </a:solidFill>
              </a:rPr>
              <a:t>Toutes les 15 secondes jusqu’à 2 minutes.</a:t>
            </a:r>
            <a:endParaRPr sz="1400">
              <a:solidFill>
                <a:schemeClr val="dk1"/>
              </a:solidFill>
            </a:endParaRPr>
          </a:p>
          <a:p>
            <a:pPr marL="0" lvl="0" indent="0" algn="just" rtl="0">
              <a:lnSpc>
                <a:spcPct val="100000"/>
              </a:lnSpc>
              <a:spcBef>
                <a:spcPts val="0"/>
              </a:spcBef>
              <a:spcAft>
                <a:spcPts val="0"/>
              </a:spcAft>
              <a:buNone/>
            </a:pPr>
            <a:endParaRPr>
              <a:solidFill>
                <a:schemeClr val="dk1"/>
              </a:solidFill>
            </a:endParaRPr>
          </a:p>
          <a:p>
            <a:pPr marL="0" lvl="0" indent="0" algn="just" rtl="0">
              <a:lnSpc>
                <a:spcPct val="100000"/>
              </a:lnSpc>
              <a:spcBef>
                <a:spcPts val="0"/>
              </a:spcBef>
              <a:spcAft>
                <a:spcPts val="0"/>
              </a:spcAft>
              <a:buClr>
                <a:schemeClr val="dk1"/>
              </a:buClr>
              <a:buSzPts val="1100"/>
              <a:buFont typeface="Arial"/>
              <a:buNone/>
            </a:pPr>
            <a:r>
              <a:rPr lang="fr">
                <a:solidFill>
                  <a:schemeClr val="dk1"/>
                </a:solidFill>
              </a:rPr>
              <a:t>Pour les canitrottinette et canivtt</a:t>
            </a:r>
            <a:endParaRPr>
              <a:solidFill>
                <a:schemeClr val="dk1"/>
              </a:solidFill>
            </a:endParaRPr>
          </a:p>
          <a:p>
            <a:pPr marL="0" lvl="0" indent="0" algn="just" rtl="0">
              <a:lnSpc>
                <a:spcPct val="100000"/>
              </a:lnSpc>
              <a:spcBef>
                <a:spcPts val="0"/>
              </a:spcBef>
              <a:spcAft>
                <a:spcPts val="0"/>
              </a:spcAft>
              <a:buNone/>
            </a:pPr>
            <a:endParaRPr sz="1400">
              <a:solidFill>
                <a:schemeClr val="dk1"/>
              </a:solidFill>
            </a:endParaRPr>
          </a:p>
          <a:p>
            <a:pPr marL="0" lvl="0" indent="0" algn="just" rtl="0">
              <a:lnSpc>
                <a:spcPct val="100000"/>
              </a:lnSpc>
              <a:spcBef>
                <a:spcPts val="0"/>
              </a:spcBef>
              <a:spcAft>
                <a:spcPts val="0"/>
              </a:spcAft>
              <a:buNone/>
            </a:pPr>
            <a:r>
              <a:rPr lang="fr" sz="1400">
                <a:solidFill>
                  <a:schemeClr val="dk1"/>
                </a:solidFill>
              </a:rPr>
              <a:t>Il est préférable </a:t>
            </a:r>
            <a:endParaRPr sz="1400">
              <a:solidFill>
                <a:schemeClr val="dk1"/>
              </a:solidFill>
            </a:endParaRPr>
          </a:p>
          <a:p>
            <a:pPr marL="457200" lvl="0" indent="-317500" algn="just" rtl="0">
              <a:lnSpc>
                <a:spcPct val="100000"/>
              </a:lnSpc>
              <a:spcBef>
                <a:spcPts val="0"/>
              </a:spcBef>
              <a:spcAft>
                <a:spcPts val="0"/>
              </a:spcAft>
              <a:buClr>
                <a:schemeClr val="dk1"/>
              </a:buClr>
              <a:buSzPts val="1400"/>
              <a:buChar char="●"/>
            </a:pPr>
            <a:r>
              <a:rPr lang="fr" sz="1400">
                <a:solidFill>
                  <a:schemeClr val="dk1"/>
                </a:solidFill>
              </a:rPr>
              <a:t>De privilégier le départ individuel,</a:t>
            </a:r>
            <a:endParaRPr sz="1400">
              <a:solidFill>
                <a:schemeClr val="dk1"/>
              </a:solidFill>
            </a:endParaRPr>
          </a:p>
          <a:p>
            <a:pPr marL="457200" lvl="0" indent="-317500" algn="just" rtl="0">
              <a:lnSpc>
                <a:spcPct val="100000"/>
              </a:lnSpc>
              <a:spcBef>
                <a:spcPts val="0"/>
              </a:spcBef>
              <a:spcAft>
                <a:spcPts val="0"/>
              </a:spcAft>
              <a:buClr>
                <a:schemeClr val="dk1"/>
              </a:buClr>
              <a:buSzPts val="1400"/>
              <a:buChar char="●"/>
            </a:pPr>
            <a:r>
              <a:rPr lang="fr" sz="1400">
                <a:solidFill>
                  <a:schemeClr val="dk1"/>
                </a:solidFill>
              </a:rPr>
              <a:t>A partir de 15 secondes jusqu’à 2 minutes.</a:t>
            </a:r>
            <a:endParaRPr sz="1400">
              <a:solidFill>
                <a:schemeClr val="dk1"/>
              </a:solidFill>
            </a:endParaRPr>
          </a:p>
          <a:p>
            <a:pPr marL="0" lvl="0" indent="0" algn="just" rtl="0">
              <a:lnSpc>
                <a:spcPct val="100000"/>
              </a:lnSpc>
              <a:spcBef>
                <a:spcPts val="0"/>
              </a:spcBef>
              <a:spcAft>
                <a:spcPts val="0"/>
              </a:spcAft>
              <a:buNone/>
            </a:pPr>
            <a:endParaRPr sz="1400">
              <a:solidFill>
                <a:schemeClr val="dk1"/>
              </a:solidFill>
            </a:endParaRPr>
          </a:p>
          <a:p>
            <a:pPr marL="0" lvl="0" indent="0" algn="just" rtl="0">
              <a:lnSpc>
                <a:spcPct val="100000"/>
              </a:lnSpc>
              <a:spcBef>
                <a:spcPts val="0"/>
              </a:spcBef>
              <a:spcAft>
                <a:spcPts val="0"/>
              </a:spcAft>
              <a:buClr>
                <a:schemeClr val="dk1"/>
              </a:buClr>
              <a:buSzPts val="1100"/>
              <a:buFont typeface="Arial"/>
              <a:buNone/>
            </a:pPr>
            <a:r>
              <a:rPr lang="fr" sz="1200" u="sng">
                <a:solidFill>
                  <a:schemeClr val="accent5"/>
                </a:solidFill>
                <a:hlinkClick r:id="rId3" action="ppaction://hlinksldjump">
                  <a:extLst>
                    <a:ext uri="{A12FA001-AC4F-418D-AE19-62706E023703}">
                      <ahyp:hlinkClr xmlns:ahyp="http://schemas.microsoft.com/office/drawing/2018/hyperlinkcolor" val="tx"/>
                    </a:ext>
                  </a:extLst>
                </a:hlinkClick>
              </a:rPr>
              <a:t>Retour</a:t>
            </a:r>
            <a:endParaRPr sz="1400">
              <a:solidFill>
                <a:schemeClr val="dk1"/>
              </a:solidFill>
            </a:endParaRPr>
          </a:p>
          <a:p>
            <a:pPr marL="0" lvl="0" indent="0" algn="l" rtl="0">
              <a:spcBef>
                <a:spcPts val="0"/>
              </a:spcBef>
              <a:spcAft>
                <a:spcPts val="1200"/>
              </a:spcAft>
              <a:buNone/>
            </a:pPr>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50"/>
        <p:cNvGrpSpPr/>
        <p:nvPr/>
      </p:nvGrpSpPr>
      <p:grpSpPr>
        <a:xfrm>
          <a:off x="0" y="0"/>
          <a:ext cx="0" cy="0"/>
          <a:chOff x="0" y="0"/>
          <a:chExt cx="0" cy="0"/>
        </a:xfrm>
      </p:grpSpPr>
      <p:sp>
        <p:nvSpPr>
          <p:cNvPr id="251" name="Google Shape;251;p4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fr"/>
              <a:t>RESULTATS</a:t>
            </a:r>
            <a:endParaRPr/>
          </a:p>
        </p:txBody>
      </p:sp>
      <p:sp>
        <p:nvSpPr>
          <p:cNvPr id="252" name="Google Shape;252;p4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lnSpcReduction="20000"/>
          </a:bodyPr>
          <a:lstStyle/>
          <a:p>
            <a:pPr marL="0" lvl="0" indent="0" algn="just" rtl="0">
              <a:spcBef>
                <a:spcPts val="1200"/>
              </a:spcBef>
              <a:spcAft>
                <a:spcPts val="0"/>
              </a:spcAft>
              <a:buClr>
                <a:schemeClr val="dk1"/>
              </a:buClr>
              <a:buSzPts val="1100"/>
              <a:buFont typeface="Arial"/>
              <a:buNone/>
            </a:pPr>
            <a:r>
              <a:rPr lang="fr" sz="1250">
                <a:solidFill>
                  <a:schemeClr val="dk1"/>
                </a:solidFill>
              </a:rPr>
              <a:t>LES RESULTATS </a:t>
            </a:r>
            <a:endParaRPr sz="1250">
              <a:solidFill>
                <a:schemeClr val="dk1"/>
              </a:solidFill>
            </a:endParaRPr>
          </a:p>
          <a:p>
            <a:pPr marL="457200" lvl="0" indent="-304800" algn="just" rtl="0">
              <a:spcBef>
                <a:spcPts val="1200"/>
              </a:spcBef>
              <a:spcAft>
                <a:spcPts val="0"/>
              </a:spcAft>
              <a:buClr>
                <a:schemeClr val="dk1"/>
              </a:buClr>
              <a:buSzPts val="1200"/>
              <a:buChar char="●"/>
            </a:pPr>
            <a:r>
              <a:rPr lang="fr" sz="1200">
                <a:solidFill>
                  <a:schemeClr val="dk1"/>
                </a:solidFill>
              </a:rPr>
              <a:t>Les résultats des courses sont affichés le plus tôt possible pour permettre au concurrent de connaitre</a:t>
            </a:r>
            <a:endParaRPr sz="1200">
              <a:solidFill>
                <a:schemeClr val="dk1"/>
              </a:solidFill>
            </a:endParaRPr>
          </a:p>
          <a:p>
            <a:pPr marL="914400" lvl="1" indent="-304800" algn="just" rtl="0">
              <a:spcBef>
                <a:spcPts val="0"/>
              </a:spcBef>
              <a:spcAft>
                <a:spcPts val="0"/>
              </a:spcAft>
              <a:buClr>
                <a:schemeClr val="dk1"/>
              </a:buClr>
              <a:buSzPts val="1200"/>
              <a:buChar char="○"/>
            </a:pPr>
            <a:r>
              <a:rPr lang="fr" sz="1200">
                <a:solidFill>
                  <a:schemeClr val="dk1"/>
                </a:solidFill>
              </a:rPr>
              <a:t>Sa place</a:t>
            </a:r>
            <a:endParaRPr sz="1200">
              <a:solidFill>
                <a:schemeClr val="dk1"/>
              </a:solidFill>
            </a:endParaRPr>
          </a:p>
          <a:p>
            <a:pPr marL="914400" lvl="1" indent="-304800" algn="just" rtl="0">
              <a:spcBef>
                <a:spcPts val="0"/>
              </a:spcBef>
              <a:spcAft>
                <a:spcPts val="0"/>
              </a:spcAft>
              <a:buClr>
                <a:schemeClr val="dk1"/>
              </a:buClr>
              <a:buSzPts val="1200"/>
              <a:buChar char="○"/>
            </a:pPr>
            <a:r>
              <a:rPr lang="fr" sz="1200">
                <a:solidFill>
                  <a:schemeClr val="dk1"/>
                </a:solidFill>
              </a:rPr>
              <a:t>Ses performances.</a:t>
            </a:r>
            <a:endParaRPr sz="1200">
              <a:solidFill>
                <a:schemeClr val="dk1"/>
              </a:solidFill>
            </a:endParaRPr>
          </a:p>
          <a:p>
            <a:pPr marL="0" lvl="0" indent="0" algn="just" rtl="0">
              <a:spcBef>
                <a:spcPts val="1200"/>
              </a:spcBef>
              <a:spcAft>
                <a:spcPts val="0"/>
              </a:spcAft>
              <a:buNone/>
            </a:pPr>
            <a:r>
              <a:rPr lang="fr" sz="1250">
                <a:solidFill>
                  <a:schemeClr val="dk1"/>
                </a:solidFill>
              </a:rPr>
              <a:t>LES CLASSEMENTS</a:t>
            </a:r>
            <a:endParaRPr sz="1250">
              <a:solidFill>
                <a:schemeClr val="dk1"/>
              </a:solidFill>
            </a:endParaRPr>
          </a:p>
          <a:p>
            <a:pPr marL="457200" lvl="0" indent="-304800" algn="just" rtl="0">
              <a:spcBef>
                <a:spcPts val="1200"/>
              </a:spcBef>
              <a:spcAft>
                <a:spcPts val="0"/>
              </a:spcAft>
              <a:buClr>
                <a:schemeClr val="dk1"/>
              </a:buClr>
              <a:buSzPts val="1200"/>
              <a:buChar char="●"/>
            </a:pPr>
            <a:r>
              <a:rPr lang="fr" sz="1200">
                <a:solidFill>
                  <a:schemeClr val="dk1"/>
                </a:solidFill>
              </a:rPr>
              <a:t>Un classement de chaque course est effectué,</a:t>
            </a:r>
            <a:endParaRPr sz="1200">
              <a:solidFill>
                <a:schemeClr val="dk1"/>
              </a:solidFill>
            </a:endParaRPr>
          </a:p>
          <a:p>
            <a:pPr marL="457200" lvl="0" indent="-304800" algn="just" rtl="0">
              <a:spcBef>
                <a:spcPts val="0"/>
              </a:spcBef>
              <a:spcAft>
                <a:spcPts val="0"/>
              </a:spcAft>
              <a:buClr>
                <a:schemeClr val="dk1"/>
              </a:buClr>
              <a:buSzPts val="1200"/>
              <a:buChar char="●"/>
            </a:pPr>
            <a:r>
              <a:rPr lang="fr" sz="1200">
                <a:solidFill>
                  <a:schemeClr val="dk1"/>
                </a:solidFill>
              </a:rPr>
              <a:t>Les enfants sont appelés tous ensemble pour être récompensés,</a:t>
            </a:r>
            <a:endParaRPr sz="1200">
              <a:solidFill>
                <a:schemeClr val="dk1"/>
              </a:solidFill>
            </a:endParaRPr>
          </a:p>
          <a:p>
            <a:pPr marL="457200" lvl="0" indent="-304800" algn="just" rtl="0">
              <a:spcBef>
                <a:spcPts val="0"/>
              </a:spcBef>
              <a:spcAft>
                <a:spcPts val="0"/>
              </a:spcAft>
              <a:buClr>
                <a:schemeClr val="dk1"/>
              </a:buClr>
              <a:buSzPts val="1200"/>
              <a:buChar char="●"/>
            </a:pPr>
            <a:r>
              <a:rPr lang="fr" sz="1200">
                <a:solidFill>
                  <a:schemeClr val="dk1"/>
                </a:solidFill>
              </a:rPr>
              <a:t>Les chiens </a:t>
            </a:r>
            <a:endParaRPr sz="1200">
              <a:solidFill>
                <a:schemeClr val="dk1"/>
              </a:solidFill>
            </a:endParaRPr>
          </a:p>
          <a:p>
            <a:pPr marL="914400" lvl="1" indent="-304800" algn="just" rtl="0">
              <a:spcBef>
                <a:spcPts val="0"/>
              </a:spcBef>
              <a:spcAft>
                <a:spcPts val="0"/>
              </a:spcAft>
              <a:buClr>
                <a:schemeClr val="dk1"/>
              </a:buClr>
              <a:buSzPts val="1200"/>
              <a:buChar char="○"/>
            </a:pPr>
            <a:r>
              <a:rPr lang="fr" sz="1200">
                <a:solidFill>
                  <a:schemeClr val="dk1"/>
                </a:solidFill>
              </a:rPr>
              <a:t>Sont nommés en premier de l’équipe </a:t>
            </a:r>
            <a:endParaRPr sz="1200">
              <a:solidFill>
                <a:schemeClr val="dk1"/>
              </a:solidFill>
            </a:endParaRPr>
          </a:p>
          <a:p>
            <a:pPr marL="914400" lvl="1" indent="-304800" algn="just" rtl="0">
              <a:spcBef>
                <a:spcPts val="0"/>
              </a:spcBef>
              <a:spcAft>
                <a:spcPts val="0"/>
              </a:spcAft>
              <a:buClr>
                <a:schemeClr val="dk1"/>
              </a:buClr>
              <a:buSzPts val="1200"/>
              <a:buChar char="○"/>
            </a:pPr>
            <a:r>
              <a:rPr lang="fr" sz="1200">
                <a:solidFill>
                  <a:schemeClr val="dk1"/>
                </a:solidFill>
              </a:rPr>
              <a:t>Montent sur le podium,</a:t>
            </a:r>
            <a:endParaRPr sz="1200">
              <a:solidFill>
                <a:schemeClr val="dk1"/>
              </a:solidFill>
            </a:endParaRPr>
          </a:p>
          <a:p>
            <a:pPr marL="457200" lvl="0" indent="-342900" algn="just" rtl="0">
              <a:spcBef>
                <a:spcPts val="0"/>
              </a:spcBef>
              <a:spcAft>
                <a:spcPts val="0"/>
              </a:spcAft>
              <a:buClr>
                <a:schemeClr val="dk1"/>
              </a:buClr>
              <a:buSzPts val="1800"/>
              <a:buChar char="●"/>
            </a:pPr>
            <a:r>
              <a:rPr lang="fr" sz="1200">
                <a:solidFill>
                  <a:schemeClr val="dk1"/>
                </a:solidFill>
              </a:rPr>
              <a:t>Les récompenses sont à l’initiative de l’organisation.</a:t>
            </a:r>
            <a:r>
              <a:rPr lang="fr" sz="1100" b="1">
                <a:solidFill>
                  <a:schemeClr val="dk1"/>
                </a:solidFill>
              </a:rPr>
              <a:t> </a:t>
            </a:r>
            <a:endParaRPr sz="1100" b="1">
              <a:solidFill>
                <a:schemeClr val="dk1"/>
              </a:solidFill>
            </a:endParaRPr>
          </a:p>
          <a:p>
            <a:pPr marL="0" lvl="0" indent="0" algn="just" rtl="0">
              <a:lnSpc>
                <a:spcPct val="100000"/>
              </a:lnSpc>
              <a:spcBef>
                <a:spcPts val="1200"/>
              </a:spcBef>
              <a:spcAft>
                <a:spcPts val="0"/>
              </a:spcAft>
              <a:buNone/>
            </a:pPr>
            <a:r>
              <a:rPr lang="fr" sz="1200" u="sng">
                <a:solidFill>
                  <a:schemeClr val="accent5"/>
                </a:solidFill>
                <a:hlinkClick r:id="rId3" action="ppaction://hlinksldjump">
                  <a:extLst>
                    <a:ext uri="{A12FA001-AC4F-418D-AE19-62706E023703}">
                      <ahyp:hlinkClr xmlns:ahyp="http://schemas.microsoft.com/office/drawing/2018/hyperlinkcolor" val="tx"/>
                    </a:ext>
                  </a:extLst>
                </a:hlinkClick>
              </a:rPr>
              <a:t>Retour</a:t>
            </a:r>
            <a:endParaRPr sz="1100" b="1">
              <a:solidFill>
                <a:schemeClr val="dk1"/>
              </a:solidFill>
            </a:endParaRPr>
          </a:p>
          <a:p>
            <a:pPr marL="0" lvl="0" indent="0" algn="l" rtl="0">
              <a:spcBef>
                <a:spcPts val="0"/>
              </a:spcBef>
              <a:spcAft>
                <a:spcPts val="1200"/>
              </a:spcAft>
              <a:buNone/>
            </a:pPr>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56"/>
        <p:cNvGrpSpPr/>
        <p:nvPr/>
      </p:nvGrpSpPr>
      <p:grpSpPr>
        <a:xfrm>
          <a:off x="0" y="0"/>
          <a:ext cx="0" cy="0"/>
          <a:chOff x="0" y="0"/>
          <a:chExt cx="0" cy="0"/>
        </a:xfrm>
      </p:grpSpPr>
      <p:sp>
        <p:nvSpPr>
          <p:cNvPr id="257" name="Google Shape;257;p4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fr"/>
              <a:t>LA SUITE</a:t>
            </a:r>
            <a:endParaRPr/>
          </a:p>
        </p:txBody>
      </p:sp>
      <p:sp>
        <p:nvSpPr>
          <p:cNvPr id="258" name="Google Shape;258;p4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fontScale="25000" lnSpcReduction="20000"/>
          </a:bodyPr>
          <a:lstStyle/>
          <a:p>
            <a:pPr marL="0" lvl="0" indent="0" algn="just" rtl="0">
              <a:lnSpc>
                <a:spcPct val="100000"/>
              </a:lnSpc>
              <a:spcBef>
                <a:spcPts val="1200"/>
              </a:spcBef>
              <a:spcAft>
                <a:spcPts val="0"/>
              </a:spcAft>
              <a:buClr>
                <a:schemeClr val="dk1"/>
              </a:buClr>
              <a:buSzPts val="275"/>
              <a:buFont typeface="Arial"/>
              <a:buNone/>
            </a:pPr>
            <a:r>
              <a:rPr lang="fr" sz="7200">
                <a:solidFill>
                  <a:schemeClr val="dk1"/>
                </a:solidFill>
              </a:rPr>
              <a:t>Dans les huit jours suivant la course</a:t>
            </a:r>
            <a:endParaRPr sz="7200">
              <a:solidFill>
                <a:schemeClr val="dk1"/>
              </a:solidFill>
            </a:endParaRPr>
          </a:p>
          <a:p>
            <a:pPr marL="0" lvl="0" indent="0" algn="just" rtl="0">
              <a:lnSpc>
                <a:spcPct val="100000"/>
              </a:lnSpc>
              <a:spcBef>
                <a:spcPts val="1200"/>
              </a:spcBef>
              <a:spcAft>
                <a:spcPts val="0"/>
              </a:spcAft>
              <a:buClr>
                <a:schemeClr val="dk1"/>
              </a:buClr>
              <a:buSzPts val="275"/>
              <a:buFont typeface="Arial"/>
              <a:buNone/>
            </a:pPr>
            <a:r>
              <a:rPr lang="fr" sz="4800">
                <a:solidFill>
                  <a:schemeClr val="dk1"/>
                </a:solidFill>
              </a:rPr>
              <a:t> </a:t>
            </a:r>
            <a:endParaRPr sz="4800">
              <a:solidFill>
                <a:schemeClr val="dk1"/>
              </a:solidFill>
            </a:endParaRPr>
          </a:p>
          <a:p>
            <a:pPr marL="457200" lvl="0" indent="-304800" algn="just" rtl="0">
              <a:lnSpc>
                <a:spcPct val="100000"/>
              </a:lnSpc>
              <a:spcBef>
                <a:spcPts val="0"/>
              </a:spcBef>
              <a:spcAft>
                <a:spcPts val="0"/>
              </a:spcAft>
              <a:buClr>
                <a:schemeClr val="dk1"/>
              </a:buClr>
              <a:buSzPct val="100000"/>
              <a:buChar char="●"/>
            </a:pPr>
            <a:r>
              <a:rPr lang="fr" sz="4800">
                <a:solidFill>
                  <a:schemeClr val="dk1"/>
                </a:solidFill>
              </a:rPr>
              <a:t>Les feuilles de résultat des courses comportent :</a:t>
            </a:r>
            <a:endParaRPr sz="4800">
              <a:solidFill>
                <a:schemeClr val="dk1"/>
              </a:solidFill>
            </a:endParaRPr>
          </a:p>
          <a:p>
            <a:pPr marL="914400" lvl="1" indent="-304800" algn="just" rtl="0">
              <a:lnSpc>
                <a:spcPct val="100000"/>
              </a:lnSpc>
              <a:spcBef>
                <a:spcPts val="0"/>
              </a:spcBef>
              <a:spcAft>
                <a:spcPts val="0"/>
              </a:spcAft>
              <a:buClr>
                <a:schemeClr val="dk1"/>
              </a:buClr>
              <a:buSzPct val="100000"/>
              <a:buChar char="○"/>
            </a:pPr>
            <a:r>
              <a:rPr lang="fr" sz="4800">
                <a:solidFill>
                  <a:schemeClr val="dk1"/>
                </a:solidFill>
              </a:rPr>
              <a:t>Les coordonnées du participant :</a:t>
            </a:r>
            <a:endParaRPr sz="4800">
              <a:solidFill>
                <a:schemeClr val="dk1"/>
              </a:solidFill>
            </a:endParaRPr>
          </a:p>
          <a:p>
            <a:pPr marL="1371600" lvl="2" indent="-304800" algn="just" rtl="0">
              <a:lnSpc>
                <a:spcPct val="100000"/>
              </a:lnSpc>
              <a:spcBef>
                <a:spcPts val="0"/>
              </a:spcBef>
              <a:spcAft>
                <a:spcPts val="0"/>
              </a:spcAft>
              <a:buClr>
                <a:schemeClr val="dk1"/>
              </a:buClr>
              <a:buSzPct val="100000"/>
              <a:buChar char="■"/>
            </a:pPr>
            <a:r>
              <a:rPr lang="fr" sz="4800">
                <a:solidFill>
                  <a:schemeClr val="dk1"/>
                </a:solidFill>
              </a:rPr>
              <a:t>Le nom et le prénom,</a:t>
            </a:r>
            <a:endParaRPr sz="4800">
              <a:solidFill>
                <a:schemeClr val="dk1"/>
              </a:solidFill>
              <a:latin typeface="Times New Roman"/>
              <a:ea typeface="Times New Roman"/>
              <a:cs typeface="Times New Roman"/>
              <a:sym typeface="Times New Roman"/>
            </a:endParaRPr>
          </a:p>
          <a:p>
            <a:pPr marL="1371600" lvl="2" indent="-304800" algn="just" rtl="0">
              <a:lnSpc>
                <a:spcPct val="100000"/>
              </a:lnSpc>
              <a:spcBef>
                <a:spcPts val="0"/>
              </a:spcBef>
              <a:spcAft>
                <a:spcPts val="0"/>
              </a:spcAft>
              <a:buClr>
                <a:schemeClr val="dk1"/>
              </a:buClr>
              <a:buSzPct val="100000"/>
              <a:buChar char="■"/>
            </a:pPr>
            <a:r>
              <a:rPr lang="fr" sz="4800">
                <a:solidFill>
                  <a:schemeClr val="dk1"/>
                </a:solidFill>
              </a:rPr>
              <a:t>La fédération de canicross,</a:t>
            </a:r>
            <a:endParaRPr sz="4800">
              <a:solidFill>
                <a:schemeClr val="dk1"/>
              </a:solidFill>
            </a:endParaRPr>
          </a:p>
          <a:p>
            <a:pPr marL="1371600" lvl="2" indent="-304800" algn="just" rtl="0">
              <a:lnSpc>
                <a:spcPct val="100000"/>
              </a:lnSpc>
              <a:spcBef>
                <a:spcPts val="0"/>
              </a:spcBef>
              <a:spcAft>
                <a:spcPts val="0"/>
              </a:spcAft>
              <a:buClr>
                <a:schemeClr val="dk1"/>
              </a:buClr>
              <a:buSzPct val="100000"/>
              <a:buChar char="■"/>
            </a:pPr>
            <a:r>
              <a:rPr lang="fr" sz="4800">
                <a:solidFill>
                  <a:schemeClr val="dk1"/>
                </a:solidFill>
                <a:latin typeface="Times New Roman"/>
                <a:ea typeface="Times New Roman"/>
                <a:cs typeface="Times New Roman"/>
                <a:sym typeface="Times New Roman"/>
              </a:rPr>
              <a:t>L</a:t>
            </a:r>
            <a:r>
              <a:rPr lang="fr" sz="4800">
                <a:solidFill>
                  <a:schemeClr val="dk1"/>
                </a:solidFill>
              </a:rPr>
              <a:t>e numéro de licence</a:t>
            </a:r>
            <a:endParaRPr sz="4800">
              <a:solidFill>
                <a:schemeClr val="dk1"/>
              </a:solidFill>
              <a:latin typeface="Times New Roman"/>
              <a:ea typeface="Times New Roman"/>
              <a:cs typeface="Times New Roman"/>
              <a:sym typeface="Times New Roman"/>
            </a:endParaRPr>
          </a:p>
          <a:p>
            <a:pPr marL="1371600" lvl="2" indent="-304800" algn="just" rtl="0">
              <a:lnSpc>
                <a:spcPct val="100000"/>
              </a:lnSpc>
              <a:spcBef>
                <a:spcPts val="0"/>
              </a:spcBef>
              <a:spcAft>
                <a:spcPts val="0"/>
              </a:spcAft>
              <a:buClr>
                <a:schemeClr val="dk1"/>
              </a:buClr>
              <a:buSzPct val="100000"/>
              <a:buChar char="■"/>
            </a:pPr>
            <a:r>
              <a:rPr lang="fr" sz="4800">
                <a:solidFill>
                  <a:schemeClr val="dk1"/>
                </a:solidFill>
              </a:rPr>
              <a:t>Le numéro d’identification,</a:t>
            </a:r>
            <a:endParaRPr sz="4800">
              <a:solidFill>
                <a:schemeClr val="dk1"/>
              </a:solidFill>
              <a:latin typeface="Times New Roman"/>
              <a:ea typeface="Times New Roman"/>
              <a:cs typeface="Times New Roman"/>
              <a:sym typeface="Times New Roman"/>
            </a:endParaRPr>
          </a:p>
          <a:p>
            <a:pPr marL="1371600" lvl="2" indent="-304800" algn="just" rtl="0">
              <a:lnSpc>
                <a:spcPct val="100000"/>
              </a:lnSpc>
              <a:spcBef>
                <a:spcPts val="0"/>
              </a:spcBef>
              <a:spcAft>
                <a:spcPts val="0"/>
              </a:spcAft>
              <a:buClr>
                <a:schemeClr val="dk1"/>
              </a:buClr>
              <a:buSzPct val="100000"/>
              <a:buChar char="■"/>
            </a:pPr>
            <a:r>
              <a:rPr lang="fr" sz="4800">
                <a:solidFill>
                  <a:schemeClr val="dk1"/>
                </a:solidFill>
              </a:rPr>
              <a:t>La race du chien,</a:t>
            </a:r>
            <a:endParaRPr sz="4800">
              <a:solidFill>
                <a:schemeClr val="dk1"/>
              </a:solidFill>
            </a:endParaRPr>
          </a:p>
          <a:p>
            <a:pPr marL="1371600" lvl="2" indent="-304800" algn="just" rtl="0">
              <a:lnSpc>
                <a:spcPct val="100000"/>
              </a:lnSpc>
              <a:spcBef>
                <a:spcPts val="0"/>
              </a:spcBef>
              <a:spcAft>
                <a:spcPts val="0"/>
              </a:spcAft>
              <a:buClr>
                <a:schemeClr val="dk1"/>
              </a:buClr>
              <a:buSzPct val="100000"/>
              <a:buChar char="■"/>
            </a:pPr>
            <a:r>
              <a:rPr lang="fr" sz="4800">
                <a:solidFill>
                  <a:schemeClr val="dk1"/>
                </a:solidFill>
              </a:rPr>
              <a:t>Les places (scratch, catégorie),</a:t>
            </a:r>
            <a:endParaRPr sz="4800">
              <a:solidFill>
                <a:schemeClr val="dk1"/>
              </a:solidFill>
              <a:latin typeface="Times New Roman"/>
              <a:ea typeface="Times New Roman"/>
              <a:cs typeface="Times New Roman"/>
              <a:sym typeface="Times New Roman"/>
            </a:endParaRPr>
          </a:p>
          <a:p>
            <a:pPr marL="1371600" lvl="2" indent="-304800" algn="just" rtl="0">
              <a:lnSpc>
                <a:spcPct val="100000"/>
              </a:lnSpc>
              <a:spcBef>
                <a:spcPts val="0"/>
              </a:spcBef>
              <a:spcAft>
                <a:spcPts val="0"/>
              </a:spcAft>
              <a:buClr>
                <a:schemeClr val="dk1"/>
              </a:buClr>
              <a:buSzPct val="100000"/>
              <a:buChar char="■"/>
            </a:pPr>
            <a:r>
              <a:rPr lang="fr" sz="4800">
                <a:solidFill>
                  <a:schemeClr val="dk1"/>
                </a:solidFill>
              </a:rPr>
              <a:t>Le chrono.</a:t>
            </a:r>
            <a:endParaRPr sz="4800">
              <a:solidFill>
                <a:schemeClr val="dk1"/>
              </a:solidFill>
            </a:endParaRPr>
          </a:p>
          <a:p>
            <a:pPr marL="0" lvl="0" indent="0" algn="just" rtl="0">
              <a:lnSpc>
                <a:spcPct val="100000"/>
              </a:lnSpc>
              <a:spcBef>
                <a:spcPts val="0"/>
              </a:spcBef>
              <a:spcAft>
                <a:spcPts val="0"/>
              </a:spcAft>
              <a:buNone/>
            </a:pPr>
            <a:endParaRPr sz="4800">
              <a:solidFill>
                <a:schemeClr val="dk1"/>
              </a:solidFill>
              <a:latin typeface="Courier New"/>
              <a:ea typeface="Courier New"/>
              <a:cs typeface="Courier New"/>
              <a:sym typeface="Courier New"/>
            </a:endParaRPr>
          </a:p>
          <a:p>
            <a:pPr marL="457200" lvl="0" indent="-304800" algn="just" rtl="0">
              <a:lnSpc>
                <a:spcPct val="100000"/>
              </a:lnSpc>
              <a:spcBef>
                <a:spcPts val="0"/>
              </a:spcBef>
              <a:spcAft>
                <a:spcPts val="0"/>
              </a:spcAft>
              <a:buClr>
                <a:schemeClr val="dk1"/>
              </a:buClr>
              <a:buSzPct val="100000"/>
              <a:buChar char="●"/>
            </a:pPr>
            <a:r>
              <a:rPr lang="fr" sz="4800">
                <a:solidFill>
                  <a:schemeClr val="dk1"/>
                </a:solidFill>
              </a:rPr>
              <a:t>Sont à envoyer :</a:t>
            </a:r>
            <a:endParaRPr sz="4800">
              <a:solidFill>
                <a:schemeClr val="dk1"/>
              </a:solidFill>
              <a:latin typeface="Times New Roman"/>
              <a:ea typeface="Times New Roman"/>
              <a:cs typeface="Times New Roman"/>
              <a:sym typeface="Times New Roman"/>
            </a:endParaRPr>
          </a:p>
          <a:p>
            <a:pPr marL="914400" lvl="1" indent="-304800" algn="just" rtl="0">
              <a:lnSpc>
                <a:spcPct val="100000"/>
              </a:lnSpc>
              <a:spcBef>
                <a:spcPts val="0"/>
              </a:spcBef>
              <a:spcAft>
                <a:spcPts val="0"/>
              </a:spcAft>
              <a:buClr>
                <a:schemeClr val="dk1"/>
              </a:buClr>
              <a:buSzPct val="100000"/>
              <a:buChar char="○"/>
            </a:pPr>
            <a:r>
              <a:rPr lang="fr" sz="4800">
                <a:solidFill>
                  <a:schemeClr val="dk1"/>
                </a:solidFill>
              </a:rPr>
              <a:t>Au responsable du Groupe de Travail canicross,</a:t>
            </a:r>
            <a:endParaRPr sz="4800">
              <a:solidFill>
                <a:schemeClr val="dk1"/>
              </a:solidFill>
              <a:latin typeface="Times New Roman"/>
              <a:ea typeface="Times New Roman"/>
              <a:cs typeface="Times New Roman"/>
              <a:sym typeface="Times New Roman"/>
            </a:endParaRPr>
          </a:p>
          <a:p>
            <a:pPr marL="914400" lvl="1" indent="-304800" algn="just" rtl="0">
              <a:lnSpc>
                <a:spcPct val="100000"/>
              </a:lnSpc>
              <a:spcBef>
                <a:spcPts val="0"/>
              </a:spcBef>
              <a:spcAft>
                <a:spcPts val="0"/>
              </a:spcAft>
              <a:buClr>
                <a:schemeClr val="dk1"/>
              </a:buClr>
              <a:buSzPct val="100000"/>
              <a:buChar char="○"/>
            </a:pPr>
            <a:r>
              <a:rPr lang="fr" sz="4800">
                <a:solidFill>
                  <a:schemeClr val="dk1"/>
                </a:solidFill>
              </a:rPr>
              <a:t>Au</a:t>
            </a:r>
            <a:r>
              <a:rPr lang="fr" sz="4800">
                <a:solidFill>
                  <a:schemeClr val="dk1"/>
                </a:solidFill>
                <a:highlight>
                  <a:srgbClr val="FFFFFF"/>
                </a:highlight>
              </a:rPr>
              <a:t> responsable du GT Homologation des Evènements CNEAC</a:t>
            </a:r>
            <a:r>
              <a:rPr lang="fr" sz="4800">
                <a:solidFill>
                  <a:schemeClr val="dk1"/>
                </a:solidFill>
              </a:rPr>
              <a:t>.</a:t>
            </a:r>
            <a:endParaRPr sz="4800">
              <a:solidFill>
                <a:schemeClr val="dk1"/>
              </a:solidFill>
            </a:endParaRPr>
          </a:p>
          <a:p>
            <a:pPr marL="635000" lvl="0" indent="-228600" algn="just" rtl="0">
              <a:lnSpc>
                <a:spcPct val="100000"/>
              </a:lnSpc>
              <a:spcBef>
                <a:spcPts val="0"/>
              </a:spcBef>
              <a:spcAft>
                <a:spcPts val="0"/>
              </a:spcAft>
              <a:buNone/>
            </a:pPr>
            <a:endParaRPr sz="4800">
              <a:solidFill>
                <a:schemeClr val="dk1"/>
              </a:solidFill>
            </a:endParaRPr>
          </a:p>
          <a:p>
            <a:pPr marL="0" lvl="0" indent="0" algn="just" rtl="0">
              <a:lnSpc>
                <a:spcPct val="100000"/>
              </a:lnSpc>
              <a:spcBef>
                <a:spcPts val="0"/>
              </a:spcBef>
              <a:spcAft>
                <a:spcPts val="0"/>
              </a:spcAft>
              <a:buClr>
                <a:schemeClr val="dk1"/>
              </a:buClr>
              <a:buSzPts val="275"/>
              <a:buFont typeface="Arial"/>
              <a:buNone/>
            </a:pPr>
            <a:r>
              <a:rPr lang="fr" sz="4800" u="sng">
                <a:solidFill>
                  <a:schemeClr val="hlink"/>
                </a:solidFill>
                <a:hlinkClick r:id="rId3" action="ppaction://hlinksldjump"/>
              </a:rPr>
              <a:t>Retour</a:t>
            </a:r>
            <a:r>
              <a:rPr lang="fr" sz="4800">
                <a:solidFill>
                  <a:schemeClr val="dk1"/>
                </a:solidFill>
              </a:rPr>
              <a:t>														</a:t>
            </a:r>
            <a:r>
              <a:rPr lang="fr" sz="4800" u="sng">
                <a:solidFill>
                  <a:schemeClr val="accent5"/>
                </a:solidFill>
                <a:hlinkClick r:id="" action="ppaction://hlinkshowjump?jump=nextslide">
                  <a:extLst>
                    <a:ext uri="{A12FA001-AC4F-418D-AE19-62706E023703}">
                      <ahyp:hlinkClr xmlns:ahyp="http://schemas.microsoft.com/office/drawing/2018/hyperlinkcolor" val="tx"/>
                    </a:ext>
                  </a:extLst>
                </a:hlinkClick>
              </a:rPr>
              <a:t>Après</a:t>
            </a:r>
            <a:endParaRPr sz="4800">
              <a:solidFill>
                <a:schemeClr val="dk1"/>
              </a:solidFill>
            </a:endParaRPr>
          </a:p>
          <a:p>
            <a:pPr marL="0" lvl="0" indent="0" algn="l" rtl="0">
              <a:spcBef>
                <a:spcPts val="0"/>
              </a:spcBef>
              <a:spcAft>
                <a:spcPts val="0"/>
              </a:spcAft>
              <a:buNone/>
            </a:pPr>
            <a:endParaRPr/>
          </a:p>
          <a:p>
            <a:pPr marL="0" lvl="0" indent="0" algn="l" rtl="0">
              <a:spcBef>
                <a:spcPts val="1200"/>
              </a:spcBef>
              <a:spcAft>
                <a:spcPts val="0"/>
              </a:spcAft>
              <a:buNone/>
            </a:pPr>
            <a:endParaRPr/>
          </a:p>
          <a:p>
            <a:pPr marL="0" lvl="0" indent="0" algn="l" rtl="0">
              <a:spcBef>
                <a:spcPts val="1200"/>
              </a:spcBef>
              <a:spcAft>
                <a:spcPts val="0"/>
              </a:spcAft>
              <a:buNone/>
            </a:pPr>
            <a:endParaRPr/>
          </a:p>
          <a:p>
            <a:pPr marL="0" lvl="0" indent="0" algn="l" rtl="0">
              <a:spcBef>
                <a:spcPts val="1200"/>
              </a:spcBef>
              <a:spcAft>
                <a:spcPts val="0"/>
              </a:spcAft>
              <a:buNone/>
            </a:pPr>
            <a:endParaRPr/>
          </a:p>
          <a:p>
            <a:pPr marL="0" lvl="0" indent="0" algn="l" rtl="0">
              <a:spcBef>
                <a:spcPts val="1200"/>
              </a:spcBef>
              <a:spcAft>
                <a:spcPts val="0"/>
              </a:spcAft>
              <a:buNone/>
            </a:pPr>
            <a:endParaRPr/>
          </a:p>
          <a:p>
            <a:pPr marL="0" lvl="0" indent="0" algn="l" rtl="0">
              <a:spcBef>
                <a:spcPts val="1200"/>
              </a:spcBef>
              <a:spcAft>
                <a:spcPts val="0"/>
              </a:spcAft>
              <a:buNone/>
            </a:pPr>
            <a:endParaRPr/>
          </a:p>
          <a:p>
            <a:pPr marL="0" lvl="0" indent="0" algn="just" rtl="0">
              <a:lnSpc>
                <a:spcPct val="100000"/>
              </a:lnSpc>
              <a:spcBef>
                <a:spcPts val="1200"/>
              </a:spcBef>
              <a:spcAft>
                <a:spcPts val="0"/>
              </a:spcAft>
              <a:buClr>
                <a:schemeClr val="dk1"/>
              </a:buClr>
              <a:buSzPct val="91666"/>
              <a:buFont typeface="Arial"/>
              <a:buNone/>
            </a:pPr>
            <a:r>
              <a:rPr lang="fr" sz="1200" u="sng">
                <a:solidFill>
                  <a:schemeClr val="accent5"/>
                </a:solidFill>
                <a:hlinkClick r:id="rId4" action="ppaction://hlinksldjump">
                  <a:extLst>
                    <a:ext uri="{A12FA001-AC4F-418D-AE19-62706E023703}">
                      <ahyp:hlinkClr xmlns:ahyp="http://schemas.microsoft.com/office/drawing/2018/hyperlinkcolor" val="tx"/>
                    </a:ext>
                  </a:extLst>
                </a:hlinkClick>
              </a:rPr>
              <a:t>Retour</a:t>
            </a:r>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62"/>
        <p:cNvGrpSpPr/>
        <p:nvPr/>
      </p:nvGrpSpPr>
      <p:grpSpPr>
        <a:xfrm>
          <a:off x="0" y="0"/>
          <a:ext cx="0" cy="0"/>
          <a:chOff x="0" y="0"/>
          <a:chExt cx="0" cy="0"/>
        </a:xfrm>
      </p:grpSpPr>
      <p:sp>
        <p:nvSpPr>
          <p:cNvPr id="263" name="Google Shape;263;p4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fr"/>
              <a:t>LA SUITE</a:t>
            </a:r>
            <a:endParaRPr/>
          </a:p>
        </p:txBody>
      </p:sp>
      <p:sp>
        <p:nvSpPr>
          <p:cNvPr id="264" name="Google Shape;264;p4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just" rtl="0">
              <a:spcBef>
                <a:spcPts val="1200"/>
              </a:spcBef>
              <a:spcAft>
                <a:spcPts val="0"/>
              </a:spcAft>
              <a:buNone/>
            </a:pPr>
            <a:r>
              <a:rPr lang="fr" sz="1400">
                <a:solidFill>
                  <a:schemeClr val="dk1"/>
                </a:solidFill>
              </a:rPr>
              <a:t>A faire parvenir au </a:t>
            </a:r>
            <a:r>
              <a:rPr lang="fr" sz="1400">
                <a:solidFill>
                  <a:schemeClr val="dk1"/>
                </a:solidFill>
                <a:highlight>
                  <a:srgbClr val="FFFFFF"/>
                </a:highlight>
              </a:rPr>
              <a:t>responsable du GT Homologation des Evènements CNEAC</a:t>
            </a:r>
            <a:r>
              <a:rPr lang="fr" sz="1400">
                <a:solidFill>
                  <a:schemeClr val="dk1"/>
                </a:solidFill>
              </a:rPr>
              <a:t> </a:t>
            </a:r>
            <a:endParaRPr sz="1400">
              <a:solidFill>
                <a:schemeClr val="dk1"/>
              </a:solidFill>
            </a:endParaRPr>
          </a:p>
          <a:p>
            <a:pPr marL="457200" lvl="0" indent="-304800" algn="just" rtl="0">
              <a:spcBef>
                <a:spcPts val="1200"/>
              </a:spcBef>
              <a:spcAft>
                <a:spcPts val="0"/>
              </a:spcAft>
              <a:buClr>
                <a:schemeClr val="dk1"/>
              </a:buClr>
              <a:buSzPts val="1200"/>
              <a:buChar char="●"/>
            </a:pPr>
            <a:r>
              <a:rPr lang="fr" sz="1200">
                <a:solidFill>
                  <a:schemeClr val="dk1"/>
                </a:solidFill>
              </a:rPr>
              <a:t>La liste des licenciés à la journée (le club garde le certificat médical de moins d’un an) avec les chèques de 2€ par licencié de plus de 14 ans à l’ordre de la SCC qui comprend :</a:t>
            </a:r>
            <a:endParaRPr sz="1200">
              <a:solidFill>
                <a:schemeClr val="dk1"/>
              </a:solidFill>
              <a:latin typeface="Times New Roman"/>
              <a:ea typeface="Times New Roman"/>
              <a:cs typeface="Times New Roman"/>
              <a:sym typeface="Times New Roman"/>
            </a:endParaRPr>
          </a:p>
          <a:p>
            <a:pPr marL="914400" lvl="1" indent="-304800" algn="just" rtl="0">
              <a:spcBef>
                <a:spcPts val="0"/>
              </a:spcBef>
              <a:spcAft>
                <a:spcPts val="0"/>
              </a:spcAft>
              <a:buClr>
                <a:schemeClr val="dk1"/>
              </a:buClr>
              <a:buSzPts val="1200"/>
              <a:buChar char="○"/>
            </a:pPr>
            <a:r>
              <a:rPr lang="fr" sz="1200">
                <a:solidFill>
                  <a:schemeClr val="dk1"/>
                </a:solidFill>
              </a:rPr>
              <a:t>Le nom du participant et ses coordonnées,</a:t>
            </a:r>
            <a:endParaRPr sz="1200">
              <a:solidFill>
                <a:schemeClr val="dk1"/>
              </a:solidFill>
              <a:latin typeface="Times New Roman"/>
              <a:ea typeface="Times New Roman"/>
              <a:cs typeface="Times New Roman"/>
              <a:sym typeface="Times New Roman"/>
            </a:endParaRPr>
          </a:p>
          <a:p>
            <a:pPr marL="914400" lvl="1" indent="-304800" algn="just" rtl="0">
              <a:spcBef>
                <a:spcPts val="0"/>
              </a:spcBef>
              <a:spcAft>
                <a:spcPts val="0"/>
              </a:spcAft>
              <a:buClr>
                <a:schemeClr val="dk1"/>
              </a:buClr>
              <a:buSzPts val="1200"/>
              <a:buChar char="○"/>
            </a:pPr>
            <a:r>
              <a:rPr lang="fr" sz="1200">
                <a:solidFill>
                  <a:schemeClr val="dk1"/>
                </a:solidFill>
              </a:rPr>
              <a:t>Le nom du chien,</a:t>
            </a:r>
            <a:endParaRPr sz="1200">
              <a:solidFill>
                <a:schemeClr val="dk1"/>
              </a:solidFill>
              <a:latin typeface="Times New Roman"/>
              <a:ea typeface="Times New Roman"/>
              <a:cs typeface="Times New Roman"/>
              <a:sym typeface="Times New Roman"/>
            </a:endParaRPr>
          </a:p>
          <a:p>
            <a:pPr marL="914400" lvl="1" indent="-304800" algn="just" rtl="0">
              <a:spcBef>
                <a:spcPts val="0"/>
              </a:spcBef>
              <a:spcAft>
                <a:spcPts val="0"/>
              </a:spcAft>
              <a:buClr>
                <a:schemeClr val="dk1"/>
              </a:buClr>
              <a:buSzPts val="1200"/>
              <a:buChar char="○"/>
            </a:pPr>
            <a:r>
              <a:rPr lang="fr" sz="1200">
                <a:solidFill>
                  <a:schemeClr val="dk1"/>
                </a:solidFill>
              </a:rPr>
              <a:t>Le numéro d’identification,</a:t>
            </a:r>
            <a:endParaRPr sz="1200">
              <a:solidFill>
                <a:schemeClr val="dk1"/>
              </a:solidFill>
              <a:latin typeface="Times New Roman"/>
              <a:ea typeface="Times New Roman"/>
              <a:cs typeface="Times New Roman"/>
              <a:sym typeface="Times New Roman"/>
            </a:endParaRPr>
          </a:p>
          <a:p>
            <a:pPr marL="914400" lvl="1" indent="-304800" algn="just" rtl="0">
              <a:spcBef>
                <a:spcPts val="0"/>
              </a:spcBef>
              <a:spcAft>
                <a:spcPts val="0"/>
              </a:spcAft>
              <a:buClr>
                <a:schemeClr val="dk1"/>
              </a:buClr>
              <a:buSzPts val="1200"/>
              <a:buChar char="○"/>
            </a:pPr>
            <a:r>
              <a:rPr lang="fr" sz="1200">
                <a:solidFill>
                  <a:schemeClr val="dk1"/>
                </a:solidFill>
              </a:rPr>
              <a:t>La race.</a:t>
            </a:r>
            <a:endParaRPr sz="1200">
              <a:solidFill>
                <a:schemeClr val="dk1"/>
              </a:solidFill>
            </a:endParaRPr>
          </a:p>
          <a:p>
            <a:pPr marL="0" lvl="0" indent="0" algn="just" rtl="0">
              <a:lnSpc>
                <a:spcPct val="100000"/>
              </a:lnSpc>
              <a:spcBef>
                <a:spcPts val="1200"/>
              </a:spcBef>
              <a:spcAft>
                <a:spcPts val="0"/>
              </a:spcAft>
              <a:buNone/>
            </a:pPr>
            <a:r>
              <a:rPr lang="fr" sz="1200" u="sng">
                <a:solidFill>
                  <a:schemeClr val="dk1"/>
                </a:solidFill>
              </a:rPr>
              <a:t>Rappel</a:t>
            </a:r>
            <a:r>
              <a:rPr lang="fr" sz="1200">
                <a:solidFill>
                  <a:schemeClr val="dk1"/>
                </a:solidFill>
              </a:rPr>
              <a:t> : Pour les listes de résultats et de licence journée les tableaux correspondants sont à télécharger sur le site de la </a:t>
            </a:r>
            <a:r>
              <a:rPr lang="fr" sz="1200">
                <a:solidFill>
                  <a:schemeClr val="dk1"/>
                </a:solidFill>
                <a:highlight>
                  <a:srgbClr val="FFFFFF"/>
                </a:highlight>
              </a:rPr>
              <a:t>CNEAC </a:t>
            </a:r>
            <a:r>
              <a:rPr lang="fr" sz="1200">
                <a:solidFill>
                  <a:schemeClr val="dk1"/>
                </a:solidFill>
              </a:rPr>
              <a:t>:</a:t>
            </a:r>
            <a:endParaRPr sz="1200">
              <a:solidFill>
                <a:schemeClr val="dk1"/>
              </a:solidFill>
            </a:endParaRPr>
          </a:p>
          <a:p>
            <a:pPr marL="0" lvl="0" indent="0" algn="just" rtl="0">
              <a:lnSpc>
                <a:spcPct val="100000"/>
              </a:lnSpc>
              <a:spcBef>
                <a:spcPts val="0"/>
              </a:spcBef>
              <a:spcAft>
                <a:spcPts val="0"/>
              </a:spcAft>
              <a:buNone/>
            </a:pPr>
            <a:r>
              <a:rPr lang="fr" sz="1200" b="1">
                <a:solidFill>
                  <a:srgbClr val="0000FF"/>
                </a:solidFill>
                <a:latin typeface="Times New Roman"/>
                <a:ea typeface="Times New Roman"/>
                <a:cs typeface="Times New Roman"/>
                <a:sym typeface="Times New Roman"/>
              </a:rPr>
              <a:t>“</a:t>
            </a:r>
            <a:r>
              <a:rPr lang="fr" sz="1200" b="1">
                <a:solidFill>
                  <a:srgbClr val="0000FF"/>
                </a:solidFill>
              </a:rPr>
              <a:t>activites-canines.com” puis “onglet canicross” et “documents”</a:t>
            </a:r>
            <a:endParaRPr sz="1200" b="1">
              <a:solidFill>
                <a:srgbClr val="0000FF"/>
              </a:solidFill>
            </a:endParaRPr>
          </a:p>
          <a:p>
            <a:pPr marL="0" lvl="0" indent="0" algn="just" rtl="0">
              <a:lnSpc>
                <a:spcPct val="100000"/>
              </a:lnSpc>
              <a:spcBef>
                <a:spcPts val="0"/>
              </a:spcBef>
              <a:spcAft>
                <a:spcPts val="0"/>
              </a:spcAft>
              <a:buNone/>
            </a:pPr>
            <a:endParaRPr sz="1200" b="1">
              <a:solidFill>
                <a:srgbClr val="0000FF"/>
              </a:solidFill>
            </a:endParaRPr>
          </a:p>
          <a:p>
            <a:pPr marL="0" lvl="0" indent="0" algn="just" rtl="0">
              <a:lnSpc>
                <a:spcPct val="100000"/>
              </a:lnSpc>
              <a:spcBef>
                <a:spcPts val="0"/>
              </a:spcBef>
              <a:spcAft>
                <a:spcPts val="0"/>
              </a:spcAft>
              <a:buNone/>
            </a:pPr>
            <a:endParaRPr sz="1200" b="1">
              <a:solidFill>
                <a:srgbClr val="0000FF"/>
              </a:solidFill>
            </a:endParaRPr>
          </a:p>
          <a:p>
            <a:pPr marL="0" lvl="0" indent="0" algn="just" rtl="0">
              <a:lnSpc>
                <a:spcPct val="100000"/>
              </a:lnSpc>
              <a:spcBef>
                <a:spcPts val="0"/>
              </a:spcBef>
              <a:spcAft>
                <a:spcPts val="0"/>
              </a:spcAft>
              <a:buNone/>
            </a:pPr>
            <a:r>
              <a:rPr lang="fr" sz="1200" u="sng">
                <a:solidFill>
                  <a:schemeClr val="accent5"/>
                </a:solidFill>
                <a:hlinkClick r:id="rId3" action="ppaction://hlinksldjump">
                  <a:extLst>
                    <a:ext uri="{A12FA001-AC4F-418D-AE19-62706E023703}">
                      <ahyp:hlinkClr xmlns:ahyp="http://schemas.microsoft.com/office/drawing/2018/hyperlinkcolor" val="tx"/>
                    </a:ext>
                  </a:extLst>
                </a:hlinkClick>
              </a:rPr>
              <a:t>Retour</a:t>
            </a:r>
            <a:r>
              <a:rPr lang="fr" sz="1200">
                <a:solidFill>
                  <a:schemeClr val="dk1"/>
                </a:solidFill>
              </a:rPr>
              <a:t>														</a:t>
            </a:r>
            <a:r>
              <a:rPr lang="fr" sz="1200" u="sng">
                <a:solidFill>
                  <a:schemeClr val="accent5"/>
                </a:solidFill>
                <a:hlinkClick r:id="" action="ppaction://hlinkshowjump?jump=previousslide">
                  <a:extLst>
                    <a:ext uri="{A12FA001-AC4F-418D-AE19-62706E023703}">
                      <ahyp:hlinkClr xmlns:ahyp="http://schemas.microsoft.com/office/drawing/2018/hyperlinkcolor" val="tx"/>
                    </a:ext>
                  </a:extLst>
                </a:hlinkClick>
              </a:rPr>
              <a:t>Avant</a:t>
            </a:r>
            <a:r>
              <a:rPr lang="fr" sz="1200"/>
              <a:t> / </a:t>
            </a:r>
            <a:r>
              <a:rPr lang="fr" sz="1200" u="sng">
                <a:solidFill>
                  <a:schemeClr val="accent5"/>
                </a:solidFill>
                <a:hlinkClick r:id="" action="ppaction://hlinkshowjump?jump=nextslide">
                  <a:extLst>
                    <a:ext uri="{A12FA001-AC4F-418D-AE19-62706E023703}">
                      <ahyp:hlinkClr xmlns:ahyp="http://schemas.microsoft.com/office/drawing/2018/hyperlinkcolor" val="tx"/>
                    </a:ext>
                  </a:extLst>
                </a:hlinkClick>
              </a:rPr>
              <a:t>après</a:t>
            </a:r>
            <a:endParaRPr sz="1200">
              <a:solidFill>
                <a:schemeClr val="dk1"/>
              </a:solidFill>
            </a:endParaRPr>
          </a:p>
          <a:p>
            <a:pPr marL="0" lvl="0" indent="0" algn="l" rtl="0">
              <a:spcBef>
                <a:spcPts val="0"/>
              </a:spcBef>
              <a:spcAft>
                <a:spcPts val="1200"/>
              </a:spcAft>
              <a:buNone/>
            </a:pPr>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268"/>
        <p:cNvGrpSpPr/>
        <p:nvPr/>
      </p:nvGrpSpPr>
      <p:grpSpPr>
        <a:xfrm>
          <a:off x="0" y="0"/>
          <a:ext cx="0" cy="0"/>
          <a:chOff x="0" y="0"/>
          <a:chExt cx="0" cy="0"/>
        </a:xfrm>
      </p:grpSpPr>
      <p:sp>
        <p:nvSpPr>
          <p:cNvPr id="269" name="Google Shape;269;p4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fr"/>
              <a:t>LA SUITE</a:t>
            </a:r>
            <a:endParaRPr/>
          </a:p>
        </p:txBody>
      </p:sp>
      <p:sp>
        <p:nvSpPr>
          <p:cNvPr id="270" name="Google Shape;270;p4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lnSpcReduction="20000"/>
          </a:bodyPr>
          <a:lstStyle/>
          <a:p>
            <a:pPr marL="0" lvl="0" indent="0" algn="just" rtl="0">
              <a:spcBef>
                <a:spcPts val="0"/>
              </a:spcBef>
              <a:spcAft>
                <a:spcPts val="0"/>
              </a:spcAft>
              <a:buNone/>
            </a:pPr>
            <a:r>
              <a:rPr lang="fr" sz="1400">
                <a:solidFill>
                  <a:schemeClr val="dk1"/>
                </a:solidFill>
              </a:rPr>
              <a:t>Est aussi envoyé au</a:t>
            </a:r>
            <a:r>
              <a:rPr lang="fr" sz="1400">
                <a:solidFill>
                  <a:schemeClr val="dk1"/>
                </a:solidFill>
                <a:highlight>
                  <a:srgbClr val="FFFFFF"/>
                </a:highlight>
              </a:rPr>
              <a:t> responsable du GT Homologation des Evènements CNEAC</a:t>
            </a:r>
            <a:r>
              <a:rPr lang="fr" sz="1400">
                <a:solidFill>
                  <a:schemeClr val="dk1"/>
                </a:solidFill>
              </a:rPr>
              <a:t> (à la charge du directeur de course)</a:t>
            </a:r>
            <a:r>
              <a:rPr lang="fr" sz="1200">
                <a:solidFill>
                  <a:schemeClr val="dk1"/>
                </a:solidFill>
              </a:rPr>
              <a:t>.  :</a:t>
            </a:r>
            <a:endParaRPr sz="1200">
              <a:solidFill>
                <a:schemeClr val="dk1"/>
              </a:solidFill>
            </a:endParaRPr>
          </a:p>
          <a:p>
            <a:pPr marL="457200" lvl="0" indent="-304800" algn="just" rtl="0">
              <a:spcBef>
                <a:spcPts val="1200"/>
              </a:spcBef>
              <a:spcAft>
                <a:spcPts val="0"/>
              </a:spcAft>
              <a:buClr>
                <a:schemeClr val="dk1"/>
              </a:buClr>
              <a:buSzPts val="1200"/>
              <a:buChar char="●"/>
            </a:pPr>
            <a:r>
              <a:rPr lang="fr" sz="1200">
                <a:solidFill>
                  <a:schemeClr val="dk1"/>
                </a:solidFill>
              </a:rPr>
              <a:t>Un autre chèque à l’ordre de la SCC concernant la contribution de 1€50 par compétiteur adulte, pour budgéter les GPF de la SCC et certaines formations :</a:t>
            </a:r>
            <a:endParaRPr sz="1200">
              <a:solidFill>
                <a:schemeClr val="dk1"/>
              </a:solidFill>
            </a:endParaRPr>
          </a:p>
          <a:p>
            <a:pPr marL="0" lvl="0" indent="0" algn="just" rtl="0">
              <a:spcBef>
                <a:spcPts val="1200"/>
              </a:spcBef>
              <a:spcAft>
                <a:spcPts val="0"/>
              </a:spcAft>
              <a:buNone/>
            </a:pPr>
            <a:endParaRPr sz="1200">
              <a:solidFill>
                <a:schemeClr val="dk1"/>
              </a:solidFill>
            </a:endParaRPr>
          </a:p>
          <a:p>
            <a:pPr marL="457200" lvl="0" indent="-304800" algn="just" rtl="0">
              <a:spcBef>
                <a:spcPts val="1200"/>
              </a:spcBef>
              <a:spcAft>
                <a:spcPts val="0"/>
              </a:spcAft>
              <a:buClr>
                <a:schemeClr val="dk1"/>
              </a:buClr>
              <a:buSzPts val="1200"/>
              <a:buChar char="●"/>
            </a:pPr>
            <a:r>
              <a:rPr lang="fr" sz="1200">
                <a:solidFill>
                  <a:schemeClr val="dk1"/>
                </a:solidFill>
              </a:rPr>
              <a:t>La feuille récapitulative listant les chiens présents au canicross est transmise aux services vétérinaires de la préfecture par le vétérinaire.</a:t>
            </a:r>
            <a:endParaRPr sz="1200">
              <a:solidFill>
                <a:schemeClr val="dk1"/>
              </a:solidFill>
            </a:endParaRPr>
          </a:p>
          <a:p>
            <a:pPr marL="457200" lvl="0" indent="0" algn="just" rtl="0">
              <a:spcBef>
                <a:spcPts val="1200"/>
              </a:spcBef>
              <a:spcAft>
                <a:spcPts val="0"/>
              </a:spcAft>
              <a:buNone/>
            </a:pPr>
            <a:endParaRPr sz="1200">
              <a:solidFill>
                <a:schemeClr val="dk1"/>
              </a:solidFill>
            </a:endParaRPr>
          </a:p>
          <a:p>
            <a:pPr marL="457200" lvl="0" indent="-304800" algn="just" rtl="0">
              <a:spcBef>
                <a:spcPts val="1200"/>
              </a:spcBef>
              <a:spcAft>
                <a:spcPts val="0"/>
              </a:spcAft>
              <a:buClr>
                <a:schemeClr val="dk1"/>
              </a:buClr>
              <a:buSzPts val="1200"/>
              <a:buChar char="●"/>
            </a:pPr>
            <a:r>
              <a:rPr lang="fr" sz="1200">
                <a:solidFill>
                  <a:schemeClr val="dk1"/>
                </a:solidFill>
              </a:rPr>
              <a:t>Faire un compte-rendu de la course avec des photos pour l’envoyer à la CNEAC pour le faire paraître sur le site. </a:t>
            </a:r>
            <a:endParaRPr sz="1200">
              <a:solidFill>
                <a:schemeClr val="dk1"/>
              </a:solidFill>
            </a:endParaRPr>
          </a:p>
          <a:p>
            <a:pPr marL="0" lvl="0" indent="0" algn="just" rtl="0">
              <a:spcBef>
                <a:spcPts val="1200"/>
              </a:spcBef>
              <a:spcAft>
                <a:spcPts val="0"/>
              </a:spcAft>
              <a:buNone/>
            </a:pPr>
            <a:r>
              <a:rPr lang="fr" sz="1400">
                <a:solidFill>
                  <a:srgbClr val="0000FF"/>
                </a:solidFill>
              </a:rPr>
              <a:t>Pour tout autre renseignement contactez le groupe de travail canicross</a:t>
            </a:r>
            <a:endParaRPr sz="1400">
              <a:solidFill>
                <a:srgbClr val="0000FF"/>
              </a:solidFill>
            </a:endParaRPr>
          </a:p>
          <a:p>
            <a:pPr marL="0" lvl="0" indent="0" algn="just" rtl="0">
              <a:lnSpc>
                <a:spcPct val="100000"/>
              </a:lnSpc>
              <a:spcBef>
                <a:spcPts val="1200"/>
              </a:spcBef>
              <a:spcAft>
                <a:spcPts val="0"/>
              </a:spcAft>
              <a:buClr>
                <a:schemeClr val="dk1"/>
              </a:buClr>
              <a:buSzPts val="1100"/>
              <a:buFont typeface="Arial"/>
              <a:buNone/>
            </a:pPr>
            <a:r>
              <a:rPr lang="fr" sz="1200" u="sng">
                <a:solidFill>
                  <a:schemeClr val="accent5"/>
                </a:solidFill>
                <a:hlinkClick r:id="rId3" action="ppaction://hlinksldjump">
                  <a:extLst>
                    <a:ext uri="{A12FA001-AC4F-418D-AE19-62706E023703}">
                      <ahyp:hlinkClr xmlns:ahyp="http://schemas.microsoft.com/office/drawing/2018/hyperlinkcolor" val="tx"/>
                    </a:ext>
                  </a:extLst>
                </a:hlinkClick>
              </a:rPr>
              <a:t>Retour</a:t>
            </a:r>
            <a:r>
              <a:rPr lang="fr" sz="1200">
                <a:solidFill>
                  <a:schemeClr val="dk1"/>
                </a:solidFill>
              </a:rPr>
              <a:t>														</a:t>
            </a:r>
            <a:r>
              <a:rPr lang="fr" sz="1200" u="sng">
                <a:solidFill>
                  <a:schemeClr val="accent5"/>
                </a:solidFill>
                <a:hlinkClick r:id="" action="ppaction://hlinkshowjump?jump=previousslide">
                  <a:extLst>
                    <a:ext uri="{A12FA001-AC4F-418D-AE19-62706E023703}">
                      <ahyp:hlinkClr xmlns:ahyp="http://schemas.microsoft.com/office/drawing/2018/hyperlinkcolor" val="tx"/>
                    </a:ext>
                  </a:extLst>
                </a:hlinkClick>
              </a:rPr>
              <a:t>Avant</a:t>
            </a:r>
            <a:endParaRPr sz="12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fr"/>
              <a:t>MENU</a:t>
            </a:r>
            <a:endParaRPr/>
          </a:p>
        </p:txBody>
      </p:sp>
      <p:sp>
        <p:nvSpPr>
          <p:cNvPr id="72" name="Google Shape;72;p1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fr" u="sng">
                <a:solidFill>
                  <a:schemeClr val="hlink"/>
                </a:solidFill>
                <a:hlinkClick r:id="rId3" action="ppaction://hlinksldjump"/>
              </a:rPr>
              <a:t>PREPARATION</a:t>
            </a:r>
            <a:endParaRPr/>
          </a:p>
          <a:p>
            <a:pPr marL="0" lvl="0" indent="0" algn="l" rtl="0">
              <a:spcBef>
                <a:spcPts val="1200"/>
              </a:spcBef>
              <a:spcAft>
                <a:spcPts val="0"/>
              </a:spcAft>
              <a:buNone/>
            </a:pPr>
            <a:r>
              <a:rPr lang="fr" u="sng">
                <a:solidFill>
                  <a:schemeClr val="hlink"/>
                </a:solidFill>
                <a:hlinkClick r:id="rId4" action="ppaction://hlinksldjump"/>
              </a:rPr>
              <a:t>DEMANDE</a:t>
            </a:r>
            <a:endParaRPr/>
          </a:p>
          <a:p>
            <a:pPr marL="0" lvl="0" indent="0" algn="l" rtl="0">
              <a:spcBef>
                <a:spcPts val="1200"/>
              </a:spcBef>
              <a:spcAft>
                <a:spcPts val="0"/>
              </a:spcAft>
              <a:buNone/>
            </a:pPr>
            <a:r>
              <a:rPr lang="fr" u="sng">
                <a:solidFill>
                  <a:schemeClr val="hlink"/>
                </a:solidFill>
                <a:hlinkClick r:id="rId5" action="ppaction://hlinksldjump"/>
              </a:rPr>
              <a:t>ORGANISATION</a:t>
            </a:r>
            <a:endParaRPr/>
          </a:p>
          <a:p>
            <a:pPr marL="0" lvl="0" indent="0" algn="l" rtl="0">
              <a:spcBef>
                <a:spcPts val="1200"/>
              </a:spcBef>
              <a:spcAft>
                <a:spcPts val="0"/>
              </a:spcAft>
              <a:buNone/>
            </a:pPr>
            <a:r>
              <a:rPr lang="fr" u="sng">
                <a:solidFill>
                  <a:schemeClr val="hlink"/>
                </a:solidFill>
                <a:hlinkClick r:id="rId6" action="ppaction://hlinksldjump"/>
              </a:rPr>
              <a:t>PARCOURS</a:t>
            </a:r>
            <a:endParaRPr/>
          </a:p>
          <a:p>
            <a:pPr marL="0" lvl="0" indent="0" algn="l" rtl="0">
              <a:spcBef>
                <a:spcPts val="1200"/>
              </a:spcBef>
              <a:spcAft>
                <a:spcPts val="0"/>
              </a:spcAft>
              <a:buNone/>
            </a:pPr>
            <a:r>
              <a:rPr lang="fr" u="sng">
                <a:solidFill>
                  <a:schemeClr val="hlink"/>
                </a:solidFill>
                <a:hlinkClick r:id="rId7" action="ppaction://hlinksldjump"/>
              </a:rPr>
              <a:t>LA COURSE</a:t>
            </a:r>
            <a:endParaRPr/>
          </a:p>
          <a:p>
            <a:pPr marL="0" lvl="0" indent="0" algn="l" rtl="0">
              <a:spcBef>
                <a:spcPts val="1200"/>
              </a:spcBef>
              <a:spcAft>
                <a:spcPts val="0"/>
              </a:spcAft>
              <a:buNone/>
            </a:pPr>
            <a:r>
              <a:rPr lang="fr" u="sng">
                <a:solidFill>
                  <a:schemeClr val="hlink"/>
                </a:solidFill>
                <a:hlinkClick r:id="rId8" action="ppaction://hlinksldjump"/>
              </a:rPr>
              <a:t>LA SUITE</a:t>
            </a:r>
            <a:endParaRPr/>
          </a:p>
          <a:p>
            <a:pPr marL="0" lvl="0" indent="0" algn="l" rtl="0">
              <a:spcBef>
                <a:spcPts val="1200"/>
              </a:spcBef>
              <a:spcAft>
                <a:spcPts val="1200"/>
              </a:spcAft>
              <a:buNone/>
            </a:pPr>
            <a:r>
              <a:rPr lang="fr" u="sng">
                <a:solidFill>
                  <a:schemeClr val="hlink"/>
                </a:solidFill>
                <a:hlinkClick r:id="rId9" action="ppaction://hlinksldjump"/>
              </a:rPr>
              <a:t>Accueil</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Google Shape;77;p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fr"/>
              <a:t>PREPARATION</a:t>
            </a:r>
            <a:endParaRPr/>
          </a:p>
        </p:txBody>
      </p:sp>
      <p:sp>
        <p:nvSpPr>
          <p:cNvPr id="78" name="Google Shape;78;p1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fr" u="sng">
                <a:solidFill>
                  <a:schemeClr val="hlink"/>
                </a:solidFill>
                <a:hlinkClick r:id="rId3" action="ppaction://hlinksldjump"/>
              </a:rPr>
              <a:t>LE TERRAIN</a:t>
            </a:r>
            <a:endParaRPr/>
          </a:p>
          <a:p>
            <a:pPr marL="0" lvl="0" indent="0" algn="l" rtl="0">
              <a:spcBef>
                <a:spcPts val="1200"/>
              </a:spcBef>
              <a:spcAft>
                <a:spcPts val="0"/>
              </a:spcAft>
              <a:buNone/>
            </a:pPr>
            <a:r>
              <a:rPr lang="fr" u="sng">
                <a:solidFill>
                  <a:schemeClr val="hlink"/>
                </a:solidFill>
                <a:hlinkClick r:id="rId4" action="ppaction://hlinksldjump"/>
              </a:rPr>
              <a:t>LA PISTE</a:t>
            </a:r>
            <a:endParaRPr/>
          </a:p>
          <a:p>
            <a:pPr marL="0" lvl="0" indent="0" algn="l" rtl="0">
              <a:spcBef>
                <a:spcPts val="1200"/>
              </a:spcBef>
              <a:spcAft>
                <a:spcPts val="0"/>
              </a:spcAft>
              <a:buNone/>
            </a:pPr>
            <a:endParaRPr/>
          </a:p>
          <a:p>
            <a:pPr marL="0" lvl="0" indent="0" algn="l" rtl="0">
              <a:spcBef>
                <a:spcPts val="1200"/>
              </a:spcBef>
              <a:spcAft>
                <a:spcPts val="0"/>
              </a:spcAft>
              <a:buNone/>
            </a:pPr>
            <a:r>
              <a:rPr lang="fr" u="sng">
                <a:solidFill>
                  <a:schemeClr val="hlink"/>
                </a:solidFill>
                <a:hlinkClick r:id="rId5" action="ppaction://hlinksldjump"/>
              </a:rPr>
              <a:t>Retour</a:t>
            </a:r>
            <a:endParaRPr/>
          </a:p>
          <a:p>
            <a:pPr marL="0" lvl="0" indent="0" algn="l" rtl="0">
              <a:spcBef>
                <a:spcPts val="1200"/>
              </a:spcBef>
              <a:spcAft>
                <a:spcPts val="1200"/>
              </a:spcAft>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fr"/>
              <a:t>LE TERRAIN</a:t>
            </a:r>
            <a:endParaRPr/>
          </a:p>
        </p:txBody>
      </p:sp>
      <p:sp>
        <p:nvSpPr>
          <p:cNvPr id="84" name="Google Shape;84;p1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269999" lvl="0" indent="-9525" algn="just" rtl="0">
              <a:spcBef>
                <a:spcPts val="0"/>
              </a:spcBef>
              <a:spcAft>
                <a:spcPts val="0"/>
              </a:spcAft>
              <a:buClr>
                <a:schemeClr val="dk1"/>
              </a:buClr>
              <a:buSzPts val="1100"/>
              <a:buFont typeface="Arial"/>
              <a:buNone/>
            </a:pPr>
            <a:r>
              <a:rPr lang="fr" sz="1600">
                <a:solidFill>
                  <a:schemeClr val="dk1"/>
                </a:solidFill>
              </a:rPr>
              <a:t>Prospection d’un lieu adapté permettant toute facilité pour le bon déroulement de la manifestation :</a:t>
            </a:r>
            <a:endParaRPr sz="1600">
              <a:solidFill>
                <a:schemeClr val="dk1"/>
              </a:solidFill>
            </a:endParaRPr>
          </a:p>
          <a:p>
            <a:pPr marL="914400" lvl="0" indent="-330200" algn="just" rtl="0">
              <a:spcBef>
                <a:spcPts val="0"/>
              </a:spcBef>
              <a:spcAft>
                <a:spcPts val="0"/>
              </a:spcAft>
              <a:buClr>
                <a:schemeClr val="dk1"/>
              </a:buClr>
              <a:buSzPts val="1600"/>
              <a:buChar char="●"/>
            </a:pPr>
            <a:r>
              <a:rPr lang="fr" sz="1600">
                <a:solidFill>
                  <a:schemeClr val="dk1"/>
                </a:solidFill>
              </a:rPr>
              <a:t>Des emplacements de parking</a:t>
            </a:r>
            <a:endParaRPr sz="1600">
              <a:solidFill>
                <a:schemeClr val="dk1"/>
              </a:solidFill>
            </a:endParaRPr>
          </a:p>
          <a:p>
            <a:pPr marL="914400" lvl="0" indent="-330200" algn="just" rtl="0">
              <a:spcBef>
                <a:spcPts val="0"/>
              </a:spcBef>
              <a:spcAft>
                <a:spcPts val="0"/>
              </a:spcAft>
              <a:buClr>
                <a:schemeClr val="dk1"/>
              </a:buClr>
              <a:buSzPts val="1600"/>
              <a:buChar char="●"/>
            </a:pPr>
            <a:r>
              <a:rPr lang="fr" sz="1600">
                <a:solidFill>
                  <a:schemeClr val="dk1"/>
                </a:solidFill>
              </a:rPr>
              <a:t>Avec des sanitaires (si possible),</a:t>
            </a:r>
            <a:endParaRPr sz="1600">
              <a:solidFill>
                <a:schemeClr val="dk1"/>
              </a:solidFill>
            </a:endParaRPr>
          </a:p>
          <a:p>
            <a:pPr marL="914400" lvl="0" indent="-330200" algn="just" rtl="0">
              <a:spcBef>
                <a:spcPts val="0"/>
              </a:spcBef>
              <a:spcAft>
                <a:spcPts val="0"/>
              </a:spcAft>
              <a:buClr>
                <a:schemeClr val="dk1"/>
              </a:buClr>
              <a:buSzPts val="1600"/>
              <a:buChar char="●"/>
            </a:pPr>
            <a:r>
              <a:rPr lang="fr" sz="1600">
                <a:solidFill>
                  <a:schemeClr val="dk1"/>
                </a:solidFill>
              </a:rPr>
              <a:t>Des abris en cas d’intempéries,</a:t>
            </a:r>
            <a:endParaRPr sz="1600">
              <a:solidFill>
                <a:schemeClr val="dk1"/>
              </a:solidFill>
            </a:endParaRPr>
          </a:p>
          <a:p>
            <a:pPr marL="914400" lvl="0" indent="-330200" algn="just" rtl="0">
              <a:spcBef>
                <a:spcPts val="0"/>
              </a:spcBef>
              <a:spcAft>
                <a:spcPts val="0"/>
              </a:spcAft>
              <a:buClr>
                <a:schemeClr val="dk1"/>
              </a:buClr>
              <a:buSzPts val="1600"/>
              <a:buChar char="●"/>
            </a:pPr>
            <a:r>
              <a:rPr lang="fr" sz="1600">
                <a:solidFill>
                  <a:schemeClr val="dk1"/>
                </a:solidFill>
              </a:rPr>
              <a:t>Avoir les commodités à proximité du site du canicross.</a:t>
            </a:r>
            <a:endParaRPr sz="1600">
              <a:solidFill>
                <a:schemeClr val="dk1"/>
              </a:solidFill>
            </a:endParaRPr>
          </a:p>
          <a:p>
            <a:pPr marL="914400" lvl="0" indent="-228600" algn="just" rtl="0">
              <a:spcBef>
                <a:spcPts val="0"/>
              </a:spcBef>
              <a:spcAft>
                <a:spcPts val="0"/>
              </a:spcAft>
              <a:buNone/>
            </a:pPr>
            <a:endParaRPr sz="1100">
              <a:solidFill>
                <a:schemeClr val="dk1"/>
              </a:solidFill>
            </a:endParaRPr>
          </a:p>
          <a:p>
            <a:pPr marL="0" lvl="0" indent="0" algn="l" rtl="0">
              <a:spcBef>
                <a:spcPts val="0"/>
              </a:spcBef>
              <a:spcAft>
                <a:spcPts val="0"/>
              </a:spcAft>
              <a:buClr>
                <a:schemeClr val="dk1"/>
              </a:buClr>
              <a:buSzPts val="1100"/>
              <a:buFont typeface="Arial"/>
              <a:buNone/>
            </a:pPr>
            <a:r>
              <a:rPr lang="fr" u="sng">
                <a:solidFill>
                  <a:schemeClr val="hlink"/>
                </a:solidFill>
                <a:hlinkClick r:id="rId3" action="ppaction://hlinksldjump"/>
              </a:rPr>
              <a:t>Retour</a:t>
            </a:r>
            <a:endParaRPr sz="1100">
              <a:solidFill>
                <a:schemeClr val="dk1"/>
              </a:solidFill>
            </a:endParaRPr>
          </a:p>
          <a:p>
            <a:pPr marL="0" lvl="0" indent="0" algn="l" rtl="0">
              <a:spcBef>
                <a:spcPts val="1200"/>
              </a:spcBef>
              <a:spcAft>
                <a:spcPts val="1200"/>
              </a:spcAft>
              <a:buNone/>
            </a:pP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fr"/>
              <a:t>LA PISTE</a:t>
            </a:r>
            <a:endParaRPr/>
          </a:p>
        </p:txBody>
      </p:sp>
      <p:sp>
        <p:nvSpPr>
          <p:cNvPr id="90" name="Google Shape;90;p19"/>
          <p:cNvSpPr txBox="1">
            <a:spLocks noGrp="1"/>
          </p:cNvSpPr>
          <p:nvPr>
            <p:ph type="body" idx="1"/>
          </p:nvPr>
        </p:nvSpPr>
        <p:spPr>
          <a:xfrm>
            <a:off x="311700" y="1152475"/>
            <a:ext cx="8520600" cy="3876600"/>
          </a:xfrm>
          <a:prstGeom prst="rect">
            <a:avLst/>
          </a:prstGeom>
        </p:spPr>
        <p:txBody>
          <a:bodyPr spcFirstLastPara="1" wrap="square" lIns="91425" tIns="91425" rIns="91425" bIns="91425" anchor="t" anchorCtr="0">
            <a:normAutofit/>
          </a:bodyPr>
          <a:lstStyle/>
          <a:p>
            <a:pPr marL="457200" lvl="0" indent="-323850" algn="just" rtl="0">
              <a:spcBef>
                <a:spcPts val="0"/>
              </a:spcBef>
              <a:spcAft>
                <a:spcPts val="0"/>
              </a:spcAft>
              <a:buClr>
                <a:schemeClr val="dk1"/>
              </a:buClr>
              <a:buSzPts val="1500"/>
              <a:buChar char="●"/>
            </a:pPr>
            <a:r>
              <a:rPr lang="fr" sz="1500">
                <a:solidFill>
                  <a:schemeClr val="dk1"/>
                </a:solidFill>
              </a:rPr>
              <a:t>Rechercher un circuit adapté :</a:t>
            </a:r>
            <a:endParaRPr sz="1500">
              <a:solidFill>
                <a:schemeClr val="dk1"/>
              </a:solidFill>
            </a:endParaRPr>
          </a:p>
          <a:p>
            <a:pPr marL="809999" lvl="0" indent="-298450" algn="just" rtl="0">
              <a:spcBef>
                <a:spcPts val="0"/>
              </a:spcBef>
              <a:spcAft>
                <a:spcPts val="0"/>
              </a:spcAft>
              <a:buClr>
                <a:schemeClr val="dk1"/>
              </a:buClr>
              <a:buSzPts val="1100"/>
              <a:buChar char="●"/>
            </a:pPr>
            <a:r>
              <a:rPr lang="fr" sz="1500">
                <a:solidFill>
                  <a:schemeClr val="dk1"/>
                </a:solidFill>
              </a:rPr>
              <a:t>Eviter les passages de routes (car c’est un supplément de demande d’autorisation à la préfecture avec des contraintes pour les épreuves),</a:t>
            </a:r>
            <a:endParaRPr sz="1500">
              <a:solidFill>
                <a:schemeClr val="dk1"/>
              </a:solidFill>
            </a:endParaRPr>
          </a:p>
          <a:p>
            <a:pPr marL="809999" lvl="0" indent="-298450" algn="just" rtl="0">
              <a:spcBef>
                <a:spcPts val="0"/>
              </a:spcBef>
              <a:spcAft>
                <a:spcPts val="0"/>
              </a:spcAft>
              <a:buClr>
                <a:schemeClr val="dk1"/>
              </a:buClr>
              <a:buSzPts val="1100"/>
              <a:buChar char="●"/>
            </a:pPr>
            <a:r>
              <a:rPr lang="fr" sz="1500">
                <a:solidFill>
                  <a:schemeClr val="dk1"/>
                </a:solidFill>
              </a:rPr>
              <a:t>Éviter le goudron, les sols trop caillouteux qui pourrait endommager les coussinets des chiens,</a:t>
            </a:r>
            <a:endParaRPr sz="1500">
              <a:solidFill>
                <a:schemeClr val="dk1"/>
              </a:solidFill>
            </a:endParaRPr>
          </a:p>
          <a:p>
            <a:pPr marL="809999" lvl="0" indent="-298450" algn="just" rtl="0">
              <a:spcBef>
                <a:spcPts val="0"/>
              </a:spcBef>
              <a:spcAft>
                <a:spcPts val="0"/>
              </a:spcAft>
              <a:buClr>
                <a:schemeClr val="dk1"/>
              </a:buClr>
              <a:buSzPts val="1100"/>
              <a:buChar char="●"/>
            </a:pPr>
            <a:r>
              <a:rPr lang="fr" sz="1500">
                <a:solidFill>
                  <a:schemeClr val="dk1"/>
                </a:solidFill>
              </a:rPr>
              <a:t>Privilégier les sentiers sinueux mais avec des zones larges par endroits pour faciliter les dépassements.</a:t>
            </a:r>
            <a:endParaRPr sz="1500">
              <a:solidFill>
                <a:schemeClr val="dk1"/>
              </a:solidFill>
            </a:endParaRPr>
          </a:p>
          <a:p>
            <a:pPr marL="457200" lvl="0" indent="-323850" algn="just" rtl="0">
              <a:spcBef>
                <a:spcPts val="0"/>
              </a:spcBef>
              <a:spcAft>
                <a:spcPts val="0"/>
              </a:spcAft>
              <a:buClr>
                <a:schemeClr val="dk1"/>
              </a:buClr>
              <a:buSzPts val="1500"/>
              <a:buChar char="●"/>
            </a:pPr>
            <a:r>
              <a:rPr lang="fr" sz="1500">
                <a:solidFill>
                  <a:schemeClr val="dk1"/>
                </a:solidFill>
              </a:rPr>
              <a:t>Si c’est possible ne pas faire des circuits avec plusieurs tours,</a:t>
            </a:r>
            <a:endParaRPr sz="1500">
              <a:solidFill>
                <a:schemeClr val="dk1"/>
              </a:solidFill>
            </a:endParaRPr>
          </a:p>
          <a:p>
            <a:pPr marL="457200" lvl="0" indent="-323850" algn="just" rtl="0">
              <a:spcBef>
                <a:spcPts val="0"/>
              </a:spcBef>
              <a:spcAft>
                <a:spcPts val="0"/>
              </a:spcAft>
              <a:buClr>
                <a:schemeClr val="dk1"/>
              </a:buClr>
              <a:buSzPts val="1500"/>
              <a:buChar char="●"/>
            </a:pPr>
            <a:r>
              <a:rPr lang="fr" sz="1500">
                <a:solidFill>
                  <a:schemeClr val="dk1"/>
                </a:solidFill>
              </a:rPr>
              <a:t>Si vous avez le choix une piste facile est préférée,</a:t>
            </a:r>
            <a:endParaRPr sz="1500">
              <a:solidFill>
                <a:schemeClr val="dk1"/>
              </a:solidFill>
            </a:endParaRPr>
          </a:p>
          <a:p>
            <a:pPr marL="457200" lvl="0" indent="-323850" algn="just" rtl="0">
              <a:spcBef>
                <a:spcPts val="0"/>
              </a:spcBef>
              <a:spcAft>
                <a:spcPts val="0"/>
              </a:spcAft>
              <a:buClr>
                <a:schemeClr val="dk1"/>
              </a:buClr>
              <a:buSzPts val="1500"/>
              <a:buChar char="●"/>
            </a:pPr>
            <a:r>
              <a:rPr lang="fr" sz="1500">
                <a:solidFill>
                  <a:schemeClr val="dk1"/>
                </a:solidFill>
              </a:rPr>
              <a:t>La piste doit être faite de manière à ne pas mettre en danger les chiens ou les concurrents, </a:t>
            </a:r>
            <a:endParaRPr sz="1500">
              <a:solidFill>
                <a:schemeClr val="dk1"/>
              </a:solidFill>
            </a:endParaRPr>
          </a:p>
          <a:p>
            <a:pPr marL="0" lvl="0" indent="0" algn="l" rtl="0">
              <a:spcBef>
                <a:spcPts val="1200"/>
              </a:spcBef>
              <a:spcAft>
                <a:spcPts val="0"/>
              </a:spcAft>
              <a:buNone/>
            </a:pPr>
            <a:r>
              <a:rPr lang="fr" u="sng">
                <a:solidFill>
                  <a:schemeClr val="accent5"/>
                </a:solidFill>
                <a:hlinkClick r:id="rId3" action="ppaction://hlinksldjump">
                  <a:extLst>
                    <a:ext uri="{A12FA001-AC4F-418D-AE19-62706E023703}">
                      <ahyp:hlinkClr xmlns:ahyp="http://schemas.microsoft.com/office/drawing/2018/hyperlinkcolor" val="tx"/>
                    </a:ext>
                  </a:extLst>
                </a:hlinkClick>
              </a:rPr>
              <a:t>Retour</a:t>
            </a:r>
            <a:endParaRPr sz="1300">
              <a:solidFill>
                <a:schemeClr val="dk1"/>
              </a:solidFill>
            </a:endParaRPr>
          </a:p>
          <a:p>
            <a:pPr marL="0" lvl="0" indent="0" algn="l" rtl="0">
              <a:spcBef>
                <a:spcPts val="1200"/>
              </a:spcBef>
              <a:spcAft>
                <a:spcPts val="1200"/>
              </a:spcAft>
              <a:buNone/>
            </a:pP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2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fr"/>
              <a:t>DEMANDE</a:t>
            </a:r>
            <a:endParaRPr/>
          </a:p>
        </p:txBody>
      </p:sp>
      <p:sp>
        <p:nvSpPr>
          <p:cNvPr id="96" name="Google Shape;96;p2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fr" u="sng">
                <a:solidFill>
                  <a:schemeClr val="hlink"/>
                </a:solidFill>
                <a:hlinkClick r:id="rId3" action="ppaction://hlinksldjump"/>
              </a:rPr>
              <a:t>CALENDRIER NATIONAL</a:t>
            </a:r>
            <a:endParaRPr/>
          </a:p>
          <a:p>
            <a:pPr marL="0" lvl="0" indent="0" algn="l" rtl="0">
              <a:spcBef>
                <a:spcPts val="1200"/>
              </a:spcBef>
              <a:spcAft>
                <a:spcPts val="0"/>
              </a:spcAft>
              <a:buNone/>
            </a:pPr>
            <a:r>
              <a:rPr lang="fr" u="sng">
                <a:solidFill>
                  <a:schemeClr val="hlink"/>
                </a:solidFill>
                <a:hlinkClick r:id="rId4" action="ppaction://hlinksldjump"/>
              </a:rPr>
              <a:t>PREFECTURE</a:t>
            </a:r>
            <a:endParaRPr/>
          </a:p>
          <a:p>
            <a:pPr marL="0" lvl="0" indent="0" algn="l" rtl="0">
              <a:spcBef>
                <a:spcPts val="1200"/>
              </a:spcBef>
              <a:spcAft>
                <a:spcPts val="0"/>
              </a:spcAft>
              <a:buNone/>
            </a:pPr>
            <a:r>
              <a:rPr lang="fr" u="sng">
                <a:solidFill>
                  <a:schemeClr val="hlink"/>
                </a:solidFill>
                <a:hlinkClick r:id="rId5" action="ppaction://hlinksldjump"/>
              </a:rPr>
              <a:t>MAIRIE</a:t>
            </a:r>
            <a:endParaRPr/>
          </a:p>
          <a:p>
            <a:pPr marL="0" lvl="0" indent="0" algn="l" rtl="0">
              <a:spcBef>
                <a:spcPts val="1200"/>
              </a:spcBef>
              <a:spcAft>
                <a:spcPts val="0"/>
              </a:spcAft>
              <a:buNone/>
            </a:pPr>
            <a:r>
              <a:rPr lang="fr" u="sng">
                <a:solidFill>
                  <a:schemeClr val="hlink"/>
                </a:solidFill>
                <a:hlinkClick r:id="rId6" action="ppaction://hlinksldjump"/>
              </a:rPr>
              <a:t>ORGANISMES</a:t>
            </a:r>
            <a:endParaRPr/>
          </a:p>
          <a:p>
            <a:pPr marL="0" lvl="0" indent="0" algn="l" rtl="0">
              <a:spcBef>
                <a:spcPts val="1200"/>
              </a:spcBef>
              <a:spcAft>
                <a:spcPts val="0"/>
              </a:spcAft>
              <a:buNone/>
            </a:pPr>
            <a:r>
              <a:rPr lang="fr" u="sng">
                <a:solidFill>
                  <a:schemeClr val="hlink"/>
                </a:solidFill>
                <a:hlinkClick r:id="rId7" action="ppaction://hlinksldjump"/>
              </a:rPr>
              <a:t>AUTRES</a:t>
            </a:r>
            <a:endParaRPr/>
          </a:p>
          <a:p>
            <a:pPr marL="0" lvl="0" indent="0" algn="l" rtl="0">
              <a:spcBef>
                <a:spcPts val="1200"/>
              </a:spcBef>
              <a:spcAft>
                <a:spcPts val="0"/>
              </a:spcAft>
              <a:buNone/>
            </a:pPr>
            <a:endParaRPr/>
          </a:p>
          <a:p>
            <a:pPr marL="0" lvl="0" indent="0" algn="l" rtl="0">
              <a:spcBef>
                <a:spcPts val="1200"/>
              </a:spcBef>
              <a:spcAft>
                <a:spcPts val="1200"/>
              </a:spcAft>
              <a:buNone/>
            </a:pPr>
            <a:r>
              <a:rPr lang="fr" sz="1400" u="sng">
                <a:solidFill>
                  <a:schemeClr val="hlink"/>
                </a:solidFill>
                <a:hlinkClick r:id="rId8" action="ppaction://hlinksldjump"/>
              </a:rPr>
              <a:t>Retour</a:t>
            </a:r>
            <a:endParaRPr sz="14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2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fr"/>
              <a:t>CALENDRIER NATIONAL</a:t>
            </a:r>
            <a:endParaRPr/>
          </a:p>
        </p:txBody>
      </p:sp>
      <p:sp>
        <p:nvSpPr>
          <p:cNvPr id="102" name="Google Shape;102;p21"/>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fontScale="85000" lnSpcReduction="20000"/>
          </a:bodyPr>
          <a:lstStyle/>
          <a:p>
            <a:pPr marL="266700" lvl="0" indent="-266700" algn="just" rtl="0">
              <a:spcBef>
                <a:spcPts val="1200"/>
              </a:spcBef>
              <a:spcAft>
                <a:spcPts val="0"/>
              </a:spcAft>
              <a:buNone/>
            </a:pPr>
            <a:r>
              <a:rPr lang="fr" sz="1907">
                <a:solidFill>
                  <a:schemeClr val="dk1"/>
                </a:solidFill>
              </a:rPr>
              <a:t>La course doit figurer au </a:t>
            </a:r>
            <a:r>
              <a:rPr lang="fr" sz="1907" b="1">
                <a:solidFill>
                  <a:schemeClr val="dk1"/>
                </a:solidFill>
              </a:rPr>
              <a:t>calendrier national</a:t>
            </a:r>
            <a:endParaRPr sz="1907" b="1">
              <a:solidFill>
                <a:schemeClr val="dk1"/>
              </a:solidFill>
            </a:endParaRPr>
          </a:p>
          <a:p>
            <a:pPr marL="457200" lvl="0" indent="-318869" algn="just" rtl="0">
              <a:spcBef>
                <a:spcPts val="1200"/>
              </a:spcBef>
              <a:spcAft>
                <a:spcPts val="0"/>
              </a:spcAft>
              <a:buClr>
                <a:schemeClr val="dk1"/>
              </a:buClr>
              <a:buSzPct val="100000"/>
              <a:buChar char="●"/>
            </a:pPr>
            <a:r>
              <a:rPr lang="fr" sz="1672">
                <a:solidFill>
                  <a:schemeClr val="dk1"/>
                </a:solidFill>
              </a:rPr>
              <a:t>Il faut demander au coordinateur technique territorial (CTT) la mise au calendrier régional,</a:t>
            </a:r>
            <a:endParaRPr sz="1672">
              <a:solidFill>
                <a:schemeClr val="dk1"/>
              </a:solidFill>
            </a:endParaRPr>
          </a:p>
          <a:p>
            <a:pPr marL="457200" lvl="0" indent="-325755" algn="just" rtl="0">
              <a:spcBef>
                <a:spcPts val="0"/>
              </a:spcBef>
              <a:spcAft>
                <a:spcPts val="0"/>
              </a:spcAft>
              <a:buClr>
                <a:schemeClr val="dk1"/>
              </a:buClr>
              <a:buSzPct val="141461"/>
              <a:buChar char="●"/>
            </a:pPr>
            <a:r>
              <a:rPr lang="fr" sz="1272">
                <a:solidFill>
                  <a:schemeClr val="dk1"/>
                </a:solidFill>
                <a:latin typeface="Times New Roman"/>
                <a:ea typeface="Times New Roman"/>
                <a:cs typeface="Times New Roman"/>
                <a:sym typeface="Times New Roman"/>
              </a:rPr>
              <a:t> </a:t>
            </a:r>
            <a:r>
              <a:rPr lang="fr" sz="1672">
                <a:solidFill>
                  <a:schemeClr val="dk1"/>
                </a:solidFill>
              </a:rPr>
              <a:t>Après autorisation de la société canine territoriale, le CTT informe la CNEAC pour la validation nationale. Il fait parvenir les informations sur la course au responsable du groupe de travail canicross et à la CNEAC toutes les informations utiles pour l’édition sur le site de la commission,</a:t>
            </a:r>
            <a:endParaRPr sz="1672">
              <a:solidFill>
                <a:schemeClr val="dk1"/>
              </a:solidFill>
            </a:endParaRPr>
          </a:p>
          <a:p>
            <a:pPr marL="457200" lvl="0" indent="-325755" algn="just" rtl="0">
              <a:spcBef>
                <a:spcPts val="0"/>
              </a:spcBef>
              <a:spcAft>
                <a:spcPts val="0"/>
              </a:spcAft>
              <a:buClr>
                <a:schemeClr val="dk1"/>
              </a:buClr>
              <a:buSzPct val="141461"/>
              <a:buChar char="●"/>
            </a:pPr>
            <a:r>
              <a:rPr lang="fr" sz="1272">
                <a:solidFill>
                  <a:schemeClr val="dk1"/>
                </a:solidFill>
                <a:latin typeface="Times New Roman"/>
                <a:ea typeface="Times New Roman"/>
                <a:cs typeface="Times New Roman"/>
                <a:sym typeface="Times New Roman"/>
              </a:rPr>
              <a:t> </a:t>
            </a:r>
            <a:r>
              <a:rPr lang="fr" sz="1672">
                <a:solidFill>
                  <a:schemeClr val="dk1"/>
                </a:solidFill>
              </a:rPr>
              <a:t>L’ouverture des inscriptions débute 2 mois avant la date de concours sur le site https://sportscanins.fr/calendrier de la CNEAC</a:t>
            </a:r>
            <a:r>
              <a:rPr lang="fr" sz="1672" b="1">
                <a:solidFill>
                  <a:schemeClr val="dk1"/>
                </a:solidFill>
              </a:rPr>
              <a:t>.</a:t>
            </a:r>
            <a:endParaRPr sz="1672" b="1">
              <a:solidFill>
                <a:schemeClr val="dk1"/>
              </a:solidFill>
            </a:endParaRPr>
          </a:p>
          <a:p>
            <a:pPr marL="0" lvl="0" indent="0" algn="just" rtl="0">
              <a:spcBef>
                <a:spcPts val="1200"/>
              </a:spcBef>
              <a:spcAft>
                <a:spcPts val="0"/>
              </a:spcAft>
              <a:buNone/>
            </a:pPr>
            <a:r>
              <a:rPr lang="fr" sz="1908">
                <a:solidFill>
                  <a:schemeClr val="dk1"/>
                </a:solidFill>
              </a:rPr>
              <a:t>Recherche d’un directeur de course listé sur le site de la CNEAC : </a:t>
            </a:r>
            <a:endParaRPr sz="1908">
              <a:solidFill>
                <a:schemeClr val="dk1"/>
              </a:solidFill>
            </a:endParaRPr>
          </a:p>
          <a:p>
            <a:pPr marL="457200" lvl="0" indent="-331590" algn="just" rtl="0">
              <a:spcBef>
                <a:spcPts val="0"/>
              </a:spcBef>
              <a:spcAft>
                <a:spcPts val="0"/>
              </a:spcAft>
              <a:buClr>
                <a:schemeClr val="dk1"/>
              </a:buClr>
              <a:buSzPct val="100000"/>
              <a:buChar char="●"/>
            </a:pPr>
            <a:r>
              <a:rPr lang="fr" sz="1908">
                <a:solidFill>
                  <a:schemeClr val="dk1"/>
                </a:solidFill>
              </a:rPr>
              <a:t>« activites-canines.com », onglet « Canicross » puis menu « annuaires »,</a:t>
            </a:r>
            <a:endParaRPr sz="1908">
              <a:solidFill>
                <a:schemeClr val="dk1"/>
              </a:solidFill>
            </a:endParaRPr>
          </a:p>
          <a:p>
            <a:pPr marL="457200" lvl="0" indent="-331590" algn="just" rtl="0">
              <a:spcBef>
                <a:spcPts val="0"/>
              </a:spcBef>
              <a:spcAft>
                <a:spcPts val="0"/>
              </a:spcAft>
              <a:buClr>
                <a:schemeClr val="dk1"/>
              </a:buClr>
              <a:buSzPct val="100000"/>
              <a:buChar char="●"/>
            </a:pPr>
            <a:r>
              <a:rPr lang="fr" sz="1908">
                <a:solidFill>
                  <a:schemeClr val="dk1"/>
                </a:solidFill>
              </a:rPr>
              <a:t>lui demander de venir juger.</a:t>
            </a:r>
            <a:endParaRPr sz="1908">
              <a:solidFill>
                <a:schemeClr val="dk1"/>
              </a:solidFill>
            </a:endParaRPr>
          </a:p>
          <a:p>
            <a:pPr marL="0" lvl="0" indent="0" algn="l" rtl="0">
              <a:spcBef>
                <a:spcPts val="0"/>
              </a:spcBef>
              <a:spcAft>
                <a:spcPts val="0"/>
              </a:spcAft>
              <a:buNone/>
            </a:pPr>
            <a:endParaRPr/>
          </a:p>
          <a:p>
            <a:pPr marL="0" lvl="0" indent="0" algn="l" rtl="0">
              <a:spcBef>
                <a:spcPts val="1200"/>
              </a:spcBef>
              <a:spcAft>
                <a:spcPts val="1200"/>
              </a:spcAft>
              <a:buClr>
                <a:schemeClr val="dk1"/>
              </a:buClr>
              <a:buSzPct val="61111"/>
              <a:buFont typeface="Arial"/>
              <a:buNone/>
            </a:pPr>
            <a:r>
              <a:rPr lang="fr" u="sng">
                <a:solidFill>
                  <a:schemeClr val="hlink"/>
                </a:solidFill>
                <a:hlinkClick r:id="rId3" action="ppaction://hlinksldjump"/>
              </a:rPr>
              <a:t>Retour</a:t>
            </a:r>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3863</Words>
  <Application>Microsoft Office PowerPoint</Application>
  <PresentationFormat>Affichage à l'écran (16:9)</PresentationFormat>
  <Paragraphs>414</Paragraphs>
  <Slides>37</Slides>
  <Notes>37</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37</vt:i4>
      </vt:variant>
    </vt:vector>
  </HeadingPairs>
  <TitlesOfParts>
    <vt:vector size="41" baseType="lpstr">
      <vt:lpstr>Arial</vt:lpstr>
      <vt:lpstr>Courier New</vt:lpstr>
      <vt:lpstr>Times New Roman</vt:lpstr>
      <vt:lpstr>Simple Light</vt:lpstr>
      <vt:lpstr>Guide pour l’organisation d’un canicross</vt:lpstr>
      <vt:lpstr>Présentation PowerPoint</vt:lpstr>
      <vt:lpstr>Présentation PowerPoint</vt:lpstr>
      <vt:lpstr>MENU</vt:lpstr>
      <vt:lpstr>PREPARATION</vt:lpstr>
      <vt:lpstr>LE TERRAIN</vt:lpstr>
      <vt:lpstr>LA PISTE</vt:lpstr>
      <vt:lpstr>DEMANDE</vt:lpstr>
      <vt:lpstr>CALENDRIER NATIONAL</vt:lpstr>
      <vt:lpstr>PREFECTURE</vt:lpstr>
      <vt:lpstr>MAIRIE</vt:lpstr>
      <vt:lpstr>ORGANISMES</vt:lpstr>
      <vt:lpstr>AUTRES DEMANDES</vt:lpstr>
      <vt:lpstr>ORGANISATION</vt:lpstr>
      <vt:lpstr>PERSONNEL D’ORGANISATION</vt:lpstr>
      <vt:lpstr>PERSONNEL D’ORGANISATION</vt:lpstr>
      <vt:lpstr>PERSONNEL D’ORGANISATION </vt:lpstr>
      <vt:lpstr>PERSONNEL D’ORGANISATION </vt:lpstr>
      <vt:lpstr>REALISATION</vt:lpstr>
      <vt:lpstr>LE MATERIEL</vt:lpstr>
      <vt:lpstr>LE MATERIEL</vt:lpstr>
      <vt:lpstr>PARCOURS</vt:lpstr>
      <vt:lpstr>BALISAGE</vt:lpstr>
      <vt:lpstr>BALISAGE</vt:lpstr>
      <vt:lpstr>INSTALLATION DU SITE</vt:lpstr>
      <vt:lpstr>INSTALLATION DU SITE</vt:lpstr>
      <vt:lpstr>LA COURSE</vt:lpstr>
      <vt:lpstr>LES BRIEFINGS</vt:lpstr>
      <vt:lpstr>LES BRIEFINGS</vt:lpstr>
      <vt:lpstr>LA COURSE</vt:lpstr>
      <vt:lpstr>AVANT LE DEPART</vt:lpstr>
      <vt:lpstr>LES CHRONOMETREURS</vt:lpstr>
      <vt:lpstr>DEPART</vt:lpstr>
      <vt:lpstr>RESULTATS</vt:lpstr>
      <vt:lpstr>LA SUITE</vt:lpstr>
      <vt:lpstr>LA SUITE</vt:lpstr>
      <vt:lpstr>LA SUITE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 pour l’organisation d’un canicross</dc:title>
  <dc:creator>roger red lallmd</dc:creator>
  <cp:lastModifiedBy>roger lallemand</cp:lastModifiedBy>
  <cp:revision>1</cp:revision>
  <dcterms:modified xsi:type="dcterms:W3CDTF">2022-04-28T16:43:36Z</dcterms:modified>
</cp:coreProperties>
</file>